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4"/>
  </p:notesMasterIdLst>
  <p:sldIdLst>
    <p:sldId id="256" r:id="rId2"/>
    <p:sldId id="257" r:id="rId3"/>
    <p:sldId id="263" r:id="rId4"/>
    <p:sldId id="266" r:id="rId5"/>
    <p:sldId id="268" r:id="rId6"/>
    <p:sldId id="258" r:id="rId7"/>
    <p:sldId id="259" r:id="rId8"/>
    <p:sldId id="265" r:id="rId9"/>
    <p:sldId id="281" r:id="rId10"/>
    <p:sldId id="282" r:id="rId11"/>
    <p:sldId id="280" r:id="rId12"/>
    <p:sldId id="261" r:id="rId13"/>
    <p:sldId id="262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64" r:id="rId23"/>
  </p:sldIdLst>
  <p:sldSz cx="9144000" cy="5143500" type="screen16x9"/>
  <p:notesSz cx="6858000" cy="9144000"/>
  <p:embeddedFontLst>
    <p:embeddedFont>
      <p:font typeface="Angsana New" panose="02020603050405020304" pitchFamily="18" charset="-34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</p:embeddedFont>
    <p:embeddedFont>
      <p:font typeface="Malgun Gothic" panose="020B0503020000020004" pitchFamily="34" charset="-127"/>
      <p:regular r:id="rId31"/>
      <p:bold r:id="rId32"/>
    </p:embeddedFont>
    <p:embeddedFont>
      <p:font typeface="MS PGothic" panose="020B0600070205080204" pitchFamily="34" charset="-128"/>
      <p:regular r:id="rId33"/>
    </p:embeddedFont>
    <p:embeddedFont>
      <p:font typeface="Roboto Light" pitchFamily="2" charset="0"/>
      <p:regular r:id="rId34"/>
    </p:embeddedFont>
    <p:embeddedFont>
      <p:font typeface="TH SarabunPSK" panose="020B0500040200020003" pitchFamily="34" charset="-34"/>
      <p:regular r:id="rId35"/>
      <p:bold r:id="rId36"/>
      <p:italic r:id="rId37"/>
      <p:boldItalic r:id="rId38"/>
    </p:embeddedFont>
    <p:embeddedFont>
      <p:font typeface="Microsoft YaHei" panose="020B0503020204020204" pitchFamily="34" charset="-122"/>
      <p:regular r:id="rId39"/>
      <p:bold r:id="rId40"/>
    </p:embeddedFont>
    <p:embeddedFont>
      <p:font typeface="Cordia New" panose="020B0304020202020204" pitchFamily="34" charset="-34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81D2"/>
    <a:srgbClr val="8BAB42"/>
    <a:srgbClr val="3A81BA"/>
    <a:srgbClr val="FF9900"/>
    <a:srgbClr val="57A7B5"/>
    <a:srgbClr val="D89F39"/>
    <a:srgbClr val="31365D"/>
    <a:srgbClr val="00B0F0"/>
    <a:srgbClr val="11E3BB"/>
    <a:srgbClr val="454C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3870112D-7BC2-4B68-8FD8-54E64C0375C7}">
  <a:tblStyle styleId="{3870112D-7BC2-4B68-8FD8-54E64C0375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10" d="100"/>
          <a:sy n="110" d="100"/>
        </p:scale>
        <p:origin x="-1637" y="10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54134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2349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47948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808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8368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9878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40713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798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6022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714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4841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7632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95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423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547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1201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4BB5D9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5609666" y="2185857"/>
            <a:ext cx="3534604" cy="3432788"/>
            <a:chOff x="6172200" y="2656118"/>
            <a:chExt cx="2971754" cy="2886151"/>
          </a:xfrm>
        </p:grpSpPr>
        <p:sp>
          <p:nvSpPr>
            <p:cNvPr id="11" name="Google Shape;11;p2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16" name="Google Shape;16;p2"/>
          <p:cNvGrpSpPr/>
          <p:nvPr/>
        </p:nvGrpSpPr>
        <p:grpSpPr>
          <a:xfrm>
            <a:off x="-22" y="-324543"/>
            <a:ext cx="3068579" cy="1910876"/>
            <a:chOff x="-32" y="-215963"/>
            <a:chExt cx="2163561" cy="1347300"/>
          </a:xfrm>
        </p:grpSpPr>
        <p:sp>
          <p:nvSpPr>
            <p:cNvPr id="17" name="Google Shape;17;p2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9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22" name="Google Shape;122;p9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" name="Google Shape;123;p9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" name="Google Shape;124;p9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" name="Google Shape;125;p9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" name="Google Shape;126;p9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27" name="Google Shape;127;p9"/>
          <p:cNvSpPr txBox="1">
            <a:spLocks noGrp="1"/>
          </p:cNvSpPr>
          <p:nvPr>
            <p:ph type="body" idx="1"/>
          </p:nvPr>
        </p:nvSpPr>
        <p:spPr>
          <a:xfrm>
            <a:off x="1097775" y="4025300"/>
            <a:ext cx="6948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228594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grpSp>
        <p:nvGrpSpPr>
          <p:cNvPr id="128" name="Google Shape;128;p9"/>
          <p:cNvGrpSpPr/>
          <p:nvPr/>
        </p:nvGrpSpPr>
        <p:grpSpPr>
          <a:xfrm>
            <a:off x="6791634" y="3181576"/>
            <a:ext cx="2352143" cy="2284388"/>
            <a:chOff x="6172200" y="2656118"/>
            <a:chExt cx="2971754" cy="2886151"/>
          </a:xfrm>
        </p:grpSpPr>
        <p:sp>
          <p:nvSpPr>
            <p:cNvPr id="129" name="Google Shape;129;p9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" name="Google Shape;130;p9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" name="Google Shape;131;p9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" name="Google Shape;132;p9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61437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parent Shapes">
  <p:cSld name="Transparent Shapes">
    <p:bg>
      <p:bgPr>
        <a:solidFill>
          <a:srgbClr val="3796BF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11"/>
          <p:cNvGrpSpPr/>
          <p:nvPr/>
        </p:nvGrpSpPr>
        <p:grpSpPr>
          <a:xfrm>
            <a:off x="6172201" y="2656119"/>
            <a:ext cx="2971754" cy="2886151"/>
            <a:chOff x="6172200" y="2656118"/>
            <a:chExt cx="2971754" cy="2886151"/>
          </a:xfrm>
        </p:grpSpPr>
        <p:sp>
          <p:nvSpPr>
            <p:cNvPr id="151" name="Google Shape;151;p11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" name="Google Shape;152;p11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" name="Google Shape;153;p11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" name="Google Shape;154;p11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5" name="Google Shape;155;p11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  <p:grpSp>
        <p:nvGrpSpPr>
          <p:cNvPr id="156" name="Google Shape;156;p11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57" name="Google Shape;157;p11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" name="Google Shape;158;p11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" name="Google Shape;159;p11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" name="Google Shape;160;p11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" name="Google Shape;161;p11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  <p:sp>
        <p:nvSpPr>
          <p:cNvPr id="162" name="Google Shape;162;p11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87604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solidFill>
          <a:srgbClr val="FF9900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25" name="Google Shape;25;p3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30" name="Google Shape;30;p3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31" name="Google Shape;31;p3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36" name="Google Shape;36;p3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5437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137" name="Google Shape;137;p10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0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0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0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142" name="Google Shape;142;p10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43" name="Google Shape;143;p10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0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0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0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0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48" name="Google Shape;148;p10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7014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6"/>
          <p:cNvGrpSpPr/>
          <p:nvPr/>
        </p:nvGrpSpPr>
        <p:grpSpPr>
          <a:xfrm>
            <a:off x="6172201" y="2656119"/>
            <a:ext cx="2971754" cy="2886151"/>
            <a:chOff x="6172200" y="2656118"/>
            <a:chExt cx="2971754" cy="2886151"/>
          </a:xfrm>
        </p:grpSpPr>
        <p:sp>
          <p:nvSpPr>
            <p:cNvPr id="72" name="Google Shape;72;p6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" name="Google Shape;73;p6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" name="Google Shape;74;p6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" name="Google Shape;75;p6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77" name="Google Shape;77;p6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78" name="Google Shape;78;p6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" name="Google Shape;79;p6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" name="Google Shape;80;p6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" name="Google Shape;81;p6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" name="Google Shape;82;p6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83" name="Google Shape;83;p6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6"/>
          <p:cNvSpPr txBox="1">
            <a:spLocks noGrp="1"/>
          </p:cNvSpPr>
          <p:nvPr>
            <p:ph type="body" idx="1"/>
          </p:nvPr>
        </p:nvSpPr>
        <p:spPr>
          <a:xfrm>
            <a:off x="1031425" y="1860875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42892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378" lvl="1" indent="-342892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marL="1371566" lvl="2" indent="-342892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marL="1828754" lvl="3" indent="-342892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marL="2285943" lvl="4" indent="-342892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marL="2743132" lvl="5" indent="-342892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marL="3200320" lvl="6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509" lvl="7" indent="-342892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697" lvl="8" indent="-342892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85" name="Google Shape;85;p6"/>
          <p:cNvSpPr txBox="1">
            <a:spLocks noGrp="1"/>
          </p:cNvSpPr>
          <p:nvPr>
            <p:ph type="body" idx="2"/>
          </p:nvPr>
        </p:nvSpPr>
        <p:spPr>
          <a:xfrm>
            <a:off x="3995772" y="1860875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42892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378" lvl="1" indent="-342892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marL="1371566" lvl="2" indent="-342892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marL="1828754" lvl="3" indent="-342892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marL="2285943" lvl="4" indent="-342892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marL="2743132" lvl="5" indent="-342892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marL="3200320" lvl="6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509" lvl="7" indent="-342892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697" lvl="8" indent="-342892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86" name="Google Shape;86;p6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55204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5"/>
          <p:cNvGrpSpPr/>
          <p:nvPr/>
        </p:nvGrpSpPr>
        <p:grpSpPr>
          <a:xfrm>
            <a:off x="6172201" y="2656119"/>
            <a:ext cx="2971754" cy="2886151"/>
            <a:chOff x="6172200" y="2656118"/>
            <a:chExt cx="2971754" cy="2886151"/>
          </a:xfrm>
        </p:grpSpPr>
        <p:sp>
          <p:nvSpPr>
            <p:cNvPr id="56" name="Google Shape;56;p5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57" name="Google Shape;57;p5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58" name="Google Shape;58;p5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59" name="Google Shape;59;p5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61" name="Google Shape;61;p5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62" name="Google Shape;62;p5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63" name="Google Shape;63;p5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64" name="Google Shape;64;p5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65" name="Google Shape;65;p5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66" name="Google Shape;66;p5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67" name="Google Shape;67;p5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8" name="Google Shape;68;p5"/>
          <p:cNvSpPr txBox="1">
            <a:spLocks noGrp="1"/>
          </p:cNvSpPr>
          <p:nvPr>
            <p:ph type="body" idx="1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55591">
              <a:spcBef>
                <a:spcPts val="600"/>
              </a:spcBef>
              <a:spcAft>
                <a:spcPts val="0"/>
              </a:spcAft>
              <a:buSzPts val="2000"/>
              <a:buChar char="»"/>
              <a:defRPr/>
            </a:lvl1pPr>
            <a:lvl2pPr marL="914378" lvl="1" indent="-355591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2pPr>
            <a:lvl3pPr marL="1371566" lvl="2" indent="-355591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3pPr>
            <a:lvl4pPr marL="1828754" lvl="3" indent="-355591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4pPr>
            <a:lvl5pPr marL="2285943" lvl="4" indent="-355591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5pPr>
            <a:lvl6pPr marL="2743132" lvl="5" indent="-355591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6pPr>
            <a:lvl7pPr marL="3200320" lvl="6" indent="-355591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509" lvl="7" indent="-355591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697" lvl="8" indent="-355591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9" name="Google Shape;69;p5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36A3F77F-CE8E-46EE-AF06-B1505FAF90F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860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»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●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○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■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microsoft.com/office/2007/relationships/hdphoto" Target="../media/hdphoto4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6;p31"/>
          <p:cNvSpPr/>
          <p:nvPr/>
        </p:nvSpPr>
        <p:spPr>
          <a:xfrm>
            <a:off x="5964960" y="405576"/>
            <a:ext cx="2075120" cy="4420867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385" t="5267" r="28003" b="4747"/>
          <a:stretch/>
        </p:blipFill>
        <p:spPr>
          <a:xfrm>
            <a:off x="6067739" y="787073"/>
            <a:ext cx="1873957" cy="3533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15860" r="15933"/>
          <a:stretch/>
        </p:blipFill>
        <p:spPr>
          <a:xfrm>
            <a:off x="6114832" y="4330897"/>
            <a:ext cx="1775376" cy="371097"/>
          </a:xfrm>
          <a:prstGeom prst="rect">
            <a:avLst/>
          </a:prstGeom>
        </p:spPr>
      </p:pic>
      <p:sp>
        <p:nvSpPr>
          <p:cNvPr id="9" name="Google Shape;362;p34"/>
          <p:cNvSpPr txBox="1">
            <a:spLocks/>
          </p:cNvSpPr>
          <p:nvPr/>
        </p:nvSpPr>
        <p:spPr>
          <a:xfrm>
            <a:off x="357881" y="1649030"/>
            <a:ext cx="5200887" cy="1722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»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⋄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●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○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■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 algn="ctr">
              <a:buNone/>
            </a:pPr>
            <a:r>
              <a:rPr lang="en-US" sz="6600" spc="30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Teacher Evaluation System </a:t>
            </a:r>
            <a:r>
              <a:rPr lang="th-TH" sz="6600" spc="30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:</a:t>
            </a:r>
            <a:r>
              <a:rPr lang="en-US" sz="5400" b="1" spc="30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	</a:t>
            </a:r>
            <a:r>
              <a:rPr lang="en-US" sz="5400" b="1" spc="300" dirty="0">
                <a:solidFill>
                  <a:schemeClr val="bg1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	</a:t>
            </a:r>
            <a:endParaRPr lang="en-US" sz="8000" b="1" spc="300" dirty="0">
              <a:ln w="12700">
                <a:solidFill>
                  <a:srgbClr val="FF6600"/>
                </a:solidFill>
                <a:prstDash val="solid"/>
              </a:ln>
              <a:solidFill>
                <a:schemeClr val="bg1"/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sp>
        <p:nvSpPr>
          <p:cNvPr id="10" name="Google Shape;362;p34"/>
          <p:cNvSpPr txBox="1">
            <a:spLocks/>
          </p:cNvSpPr>
          <p:nvPr/>
        </p:nvSpPr>
        <p:spPr>
          <a:xfrm>
            <a:off x="3501668" y="2577243"/>
            <a:ext cx="1756021" cy="84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»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⋄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●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○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■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 algn="ctr">
              <a:buNone/>
            </a:pPr>
            <a:r>
              <a:rPr lang="en-US" sz="9600" b="1" spc="600" dirty="0">
                <a:ln w="12700">
                  <a:solidFill>
                    <a:schemeClr val="bg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affle Regular" panose="02000000000000000000" pitchFamily="50" charset="0"/>
                <a:cs typeface="Waffle Regular" panose="02000000000000000000" pitchFamily="50" charset="0"/>
              </a:rPr>
              <a:t>TES</a:t>
            </a:r>
            <a:endParaRPr lang="en-US" sz="9600" b="1" spc="600" dirty="0">
              <a:ln w="1270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8484" y="3633537"/>
            <a:ext cx="1680622" cy="15099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451443">
            <a:off x="3771196" y="515098"/>
            <a:ext cx="682792" cy="6827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366544">
            <a:off x="4581779" y="4548210"/>
            <a:ext cx="479420" cy="4794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366544">
            <a:off x="8368868" y="367976"/>
            <a:ext cx="545894" cy="54589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652869">
            <a:off x="387261" y="3591836"/>
            <a:ext cx="661552" cy="6615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sosceles Triangle 8"/>
          <p:cNvSpPr/>
          <p:nvPr/>
        </p:nvSpPr>
        <p:spPr>
          <a:xfrm>
            <a:off x="1954384" y="164914"/>
            <a:ext cx="5261912" cy="418664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05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8595123" y="1"/>
            <a:ext cx="548878" cy="394097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sp>
        <p:nvSpPr>
          <p:cNvPr id="4" name="Rectangle 3"/>
          <p:cNvSpPr/>
          <p:nvPr/>
        </p:nvSpPr>
        <p:spPr>
          <a:xfrm>
            <a:off x="2325088" y="1738997"/>
            <a:ext cx="4520504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3000" b="1" dirty="0">
                <a:solidFill>
                  <a:srgbClr val="3796BF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ฟังก์ชันการประเมิน</a:t>
            </a:r>
          </a:p>
          <a:p>
            <a:pPr algn="ctr"/>
            <a:r>
              <a:rPr lang="th-TH" sz="3000" b="1" dirty="0">
                <a:latin typeface="Waffle Regular" panose="02000000000000000000" pitchFamily="50" charset="0"/>
                <a:cs typeface="Waffle Regular" panose="02000000000000000000" pitchFamily="50" charset="0"/>
              </a:rPr>
              <a:t>เป็นฟังก์ชันหลักของระบบ </a:t>
            </a:r>
          </a:p>
          <a:p>
            <a:pPr algn="ctr"/>
            <a:r>
              <a:rPr lang="th-TH" sz="3000" b="1" dirty="0">
                <a:latin typeface="Waffle Regular" panose="02000000000000000000" pitchFamily="50" charset="0"/>
                <a:cs typeface="Waffle Regular" panose="02000000000000000000" pitchFamily="50" charset="0"/>
              </a:rPr>
              <a:t>เพราะเป็นสิ่งที่ระบบจะต้องมี</a:t>
            </a:r>
          </a:p>
          <a:p>
            <a:pPr algn="ctr"/>
            <a:r>
              <a:rPr lang="th-TH" sz="3000" b="1" dirty="0">
                <a:latin typeface="Waffle Regular" panose="02000000000000000000" pitchFamily="50" charset="0"/>
                <a:cs typeface="Waffle Regular" panose="02000000000000000000" pitchFamily="50" charset="0"/>
              </a:rPr>
              <a:t>โดยเปรียบเสมือน </a:t>
            </a:r>
            <a:r>
              <a:rPr lang="en-US" sz="3000" b="1" dirty="0">
                <a:latin typeface="Waffle Regular" panose="02000000000000000000" pitchFamily="50" charset="0"/>
                <a:cs typeface="Waffle Regular" panose="02000000000000000000" pitchFamily="50" charset="0"/>
              </a:rPr>
              <a:t>Domain System </a:t>
            </a:r>
            <a:endParaRPr lang="th-TH" sz="3000" b="1" dirty="0">
              <a:latin typeface="Waffle Regular" panose="02000000000000000000" pitchFamily="50" charset="0"/>
              <a:cs typeface="Waffle Regular" panose="02000000000000000000" pitchFamily="50" charset="0"/>
            </a:endParaRPr>
          </a:p>
          <a:p>
            <a:pPr algn="ctr"/>
            <a:r>
              <a:rPr lang="th-TH" sz="3000" b="1" dirty="0">
                <a:latin typeface="Waffle Regular" panose="02000000000000000000" pitchFamily="50" charset="0"/>
                <a:cs typeface="Waffle Regular" panose="02000000000000000000" pitchFamily="50" charset="0"/>
              </a:rPr>
              <a:t>ที่ผู้ใช้คาดหวังจากการทำงานของระบบนี้ที่สุด</a:t>
            </a:r>
          </a:p>
        </p:txBody>
      </p:sp>
      <p:sp>
        <p:nvSpPr>
          <p:cNvPr id="26" name="Isosceles Triangle 8"/>
          <p:cNvSpPr/>
          <p:nvPr/>
        </p:nvSpPr>
        <p:spPr>
          <a:xfrm>
            <a:off x="6469891" y="1994738"/>
            <a:ext cx="2256664" cy="2031877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050"/>
          </a:p>
        </p:txBody>
      </p:sp>
      <p:grpSp>
        <p:nvGrpSpPr>
          <p:cNvPr id="10" name="Group 9"/>
          <p:cNvGrpSpPr/>
          <p:nvPr/>
        </p:nvGrpSpPr>
        <p:grpSpPr>
          <a:xfrm rot="21154345">
            <a:off x="313590" y="312721"/>
            <a:ext cx="1483379" cy="1491590"/>
            <a:chOff x="1611084" y="1490120"/>
            <a:chExt cx="1977839" cy="1988786"/>
          </a:xfrm>
        </p:grpSpPr>
        <p:sp>
          <p:nvSpPr>
            <p:cNvPr id="8" name="Oval 7"/>
            <p:cNvSpPr/>
            <p:nvPr/>
          </p:nvSpPr>
          <p:spPr>
            <a:xfrm>
              <a:off x="1909176" y="1730829"/>
              <a:ext cx="1338322" cy="1524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1050"/>
            </a:p>
          </p:txBody>
        </p:sp>
        <p:sp>
          <p:nvSpPr>
            <p:cNvPr id="5" name="Freeform 9">
              <a:extLst>
                <a:ext uri="{FF2B5EF4-FFF2-40B4-BE49-F238E27FC236}">
                  <a16:creationId xmlns:a16="http://schemas.microsoft.com/office/drawing/2014/main" xmlns="" id="{01A4C511-9246-49A4-B8A7-028CABCE6B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11084" y="1490120"/>
              <a:ext cx="1977839" cy="1988786"/>
            </a:xfrm>
            <a:custGeom>
              <a:avLst/>
              <a:gdLst>
                <a:gd name="T0" fmla="*/ 3081 w 6246"/>
                <a:gd name="T1" fmla="*/ 5136 h 6246"/>
                <a:gd name="T2" fmla="*/ 1110 w 6246"/>
                <a:gd name="T3" fmla="*/ 3081 h 6246"/>
                <a:gd name="T4" fmla="*/ 3165 w 6246"/>
                <a:gd name="T5" fmla="*/ 1110 h 6246"/>
                <a:gd name="T6" fmla="*/ 5136 w 6246"/>
                <a:gd name="T7" fmla="*/ 3165 h 6246"/>
                <a:gd name="T8" fmla="*/ 3081 w 6246"/>
                <a:gd name="T9" fmla="*/ 5136 h 6246"/>
                <a:gd name="T10" fmla="*/ 6224 w 6246"/>
                <a:gd name="T11" fmla="*/ 3429 h 6246"/>
                <a:gd name="T12" fmla="*/ 6217 w 6246"/>
                <a:gd name="T13" fmla="*/ 2752 h 6246"/>
                <a:gd name="T14" fmla="*/ 5692 w 6246"/>
                <a:gd name="T15" fmla="*/ 2626 h 6246"/>
                <a:gd name="T16" fmla="*/ 5576 w 6246"/>
                <a:gd name="T17" fmla="*/ 2217 h 6246"/>
                <a:gd name="T18" fmla="*/ 5961 w 6246"/>
                <a:gd name="T19" fmla="*/ 1837 h 6246"/>
                <a:gd name="T20" fmla="*/ 5804 w 6246"/>
                <a:gd name="T21" fmla="*/ 1536 h 6246"/>
                <a:gd name="T22" fmla="*/ 5616 w 6246"/>
                <a:gd name="T23" fmla="*/ 1254 h 6246"/>
                <a:gd name="T24" fmla="*/ 5098 w 6246"/>
                <a:gd name="T25" fmla="*/ 1409 h 6246"/>
                <a:gd name="T26" fmla="*/ 4795 w 6246"/>
                <a:gd name="T27" fmla="*/ 1111 h 6246"/>
                <a:gd name="T28" fmla="*/ 4938 w 6246"/>
                <a:gd name="T29" fmla="*/ 590 h 6246"/>
                <a:gd name="T30" fmla="*/ 4348 w 6246"/>
                <a:gd name="T31" fmla="*/ 258 h 6246"/>
                <a:gd name="T32" fmla="*/ 3976 w 6246"/>
                <a:gd name="T33" fmla="*/ 651 h 6246"/>
                <a:gd name="T34" fmla="*/ 3565 w 6246"/>
                <a:gd name="T35" fmla="*/ 545 h 6246"/>
                <a:gd name="T36" fmla="*/ 3428 w 6246"/>
                <a:gd name="T37" fmla="*/ 22 h 6246"/>
                <a:gd name="T38" fmla="*/ 2752 w 6246"/>
                <a:gd name="T39" fmla="*/ 30 h 6246"/>
                <a:gd name="T40" fmla="*/ 2625 w 6246"/>
                <a:gd name="T41" fmla="*/ 555 h 6246"/>
                <a:gd name="T42" fmla="*/ 2217 w 6246"/>
                <a:gd name="T43" fmla="*/ 670 h 6246"/>
                <a:gd name="T44" fmla="*/ 1837 w 6246"/>
                <a:gd name="T45" fmla="*/ 286 h 6246"/>
                <a:gd name="T46" fmla="*/ 1536 w 6246"/>
                <a:gd name="T47" fmla="*/ 442 h 6246"/>
                <a:gd name="T48" fmla="*/ 1254 w 6246"/>
                <a:gd name="T49" fmla="*/ 629 h 6246"/>
                <a:gd name="T50" fmla="*/ 1408 w 6246"/>
                <a:gd name="T51" fmla="*/ 1148 h 6246"/>
                <a:gd name="T52" fmla="*/ 1110 w 6246"/>
                <a:gd name="T53" fmla="*/ 1452 h 6246"/>
                <a:gd name="T54" fmla="*/ 590 w 6246"/>
                <a:gd name="T55" fmla="*/ 1309 h 6246"/>
                <a:gd name="T56" fmla="*/ 257 w 6246"/>
                <a:gd name="T57" fmla="*/ 1898 h 6246"/>
                <a:gd name="T58" fmla="*/ 650 w 6246"/>
                <a:gd name="T59" fmla="*/ 2270 h 6246"/>
                <a:gd name="T60" fmla="*/ 545 w 6246"/>
                <a:gd name="T61" fmla="*/ 2681 h 6246"/>
                <a:gd name="T62" fmla="*/ 22 w 6246"/>
                <a:gd name="T63" fmla="*/ 2819 h 6246"/>
                <a:gd name="T64" fmla="*/ 29 w 6246"/>
                <a:gd name="T65" fmla="*/ 3495 h 6246"/>
                <a:gd name="T66" fmla="*/ 555 w 6246"/>
                <a:gd name="T67" fmla="*/ 3620 h 6246"/>
                <a:gd name="T68" fmla="*/ 669 w 6246"/>
                <a:gd name="T69" fmla="*/ 4030 h 6246"/>
                <a:gd name="T70" fmla="*/ 285 w 6246"/>
                <a:gd name="T71" fmla="*/ 4410 h 6246"/>
                <a:gd name="T72" fmla="*/ 441 w 6246"/>
                <a:gd name="T73" fmla="*/ 4710 h 6246"/>
                <a:gd name="T74" fmla="*/ 629 w 6246"/>
                <a:gd name="T75" fmla="*/ 4992 h 6246"/>
                <a:gd name="T76" fmla="*/ 1148 w 6246"/>
                <a:gd name="T77" fmla="*/ 4838 h 6246"/>
                <a:gd name="T78" fmla="*/ 1451 w 6246"/>
                <a:gd name="T79" fmla="*/ 5136 h 6246"/>
                <a:gd name="T80" fmla="*/ 1308 w 6246"/>
                <a:gd name="T81" fmla="*/ 5657 h 6246"/>
                <a:gd name="T82" fmla="*/ 1897 w 6246"/>
                <a:gd name="T83" fmla="*/ 5988 h 6246"/>
                <a:gd name="T84" fmla="*/ 2270 w 6246"/>
                <a:gd name="T85" fmla="*/ 5596 h 6246"/>
                <a:gd name="T86" fmla="*/ 2681 w 6246"/>
                <a:gd name="T87" fmla="*/ 5701 h 6246"/>
                <a:gd name="T88" fmla="*/ 2818 w 6246"/>
                <a:gd name="T89" fmla="*/ 6225 h 6246"/>
                <a:gd name="T90" fmla="*/ 3495 w 6246"/>
                <a:gd name="T91" fmla="*/ 6218 h 6246"/>
                <a:gd name="T92" fmla="*/ 3620 w 6246"/>
                <a:gd name="T93" fmla="*/ 5692 h 6246"/>
                <a:gd name="T94" fmla="*/ 4029 w 6246"/>
                <a:gd name="T95" fmla="*/ 5577 h 6246"/>
                <a:gd name="T96" fmla="*/ 4410 w 6246"/>
                <a:gd name="T97" fmla="*/ 5961 h 6246"/>
                <a:gd name="T98" fmla="*/ 4710 w 6246"/>
                <a:gd name="T99" fmla="*/ 5805 h 6246"/>
                <a:gd name="T100" fmla="*/ 4992 w 6246"/>
                <a:gd name="T101" fmla="*/ 5617 h 6246"/>
                <a:gd name="T102" fmla="*/ 4837 w 6246"/>
                <a:gd name="T103" fmla="*/ 5099 h 6246"/>
                <a:gd name="T104" fmla="*/ 5135 w 6246"/>
                <a:gd name="T105" fmla="*/ 4795 h 6246"/>
                <a:gd name="T106" fmla="*/ 5656 w 6246"/>
                <a:gd name="T107" fmla="*/ 4938 h 6246"/>
                <a:gd name="T108" fmla="*/ 5988 w 6246"/>
                <a:gd name="T109" fmla="*/ 4349 h 6246"/>
                <a:gd name="T110" fmla="*/ 5595 w 6246"/>
                <a:gd name="T111" fmla="*/ 3976 h 6246"/>
                <a:gd name="T112" fmla="*/ 5701 w 6246"/>
                <a:gd name="T113" fmla="*/ 3566 h 6246"/>
                <a:gd name="T114" fmla="*/ 6224 w 6246"/>
                <a:gd name="T115" fmla="*/ 3429 h 6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246" h="6246">
                  <a:moveTo>
                    <a:pt x="3081" y="5136"/>
                  </a:moveTo>
                  <a:cubicBezTo>
                    <a:pt x="1971" y="5113"/>
                    <a:pt x="1087" y="4191"/>
                    <a:pt x="1110" y="3081"/>
                  </a:cubicBezTo>
                  <a:cubicBezTo>
                    <a:pt x="1133" y="1971"/>
                    <a:pt x="2055" y="1087"/>
                    <a:pt x="3165" y="1110"/>
                  </a:cubicBezTo>
                  <a:cubicBezTo>
                    <a:pt x="4275" y="1133"/>
                    <a:pt x="5159" y="2055"/>
                    <a:pt x="5136" y="3165"/>
                  </a:cubicBezTo>
                  <a:cubicBezTo>
                    <a:pt x="5113" y="4275"/>
                    <a:pt x="4191" y="5160"/>
                    <a:pt x="3081" y="5136"/>
                  </a:cubicBezTo>
                  <a:close/>
                  <a:moveTo>
                    <a:pt x="6224" y="3429"/>
                  </a:moveTo>
                  <a:cubicBezTo>
                    <a:pt x="6246" y="3204"/>
                    <a:pt x="6244" y="2978"/>
                    <a:pt x="6217" y="2752"/>
                  </a:cubicBezTo>
                  <a:lnTo>
                    <a:pt x="5692" y="2626"/>
                  </a:lnTo>
                  <a:cubicBezTo>
                    <a:pt x="5665" y="2489"/>
                    <a:pt x="5626" y="2351"/>
                    <a:pt x="5576" y="2217"/>
                  </a:cubicBezTo>
                  <a:lnTo>
                    <a:pt x="5961" y="1837"/>
                  </a:lnTo>
                  <a:cubicBezTo>
                    <a:pt x="5915" y="1735"/>
                    <a:pt x="5863" y="1634"/>
                    <a:pt x="5804" y="1536"/>
                  </a:cubicBezTo>
                  <a:cubicBezTo>
                    <a:pt x="5747" y="1438"/>
                    <a:pt x="5684" y="1344"/>
                    <a:pt x="5616" y="1254"/>
                  </a:cubicBezTo>
                  <a:lnTo>
                    <a:pt x="5098" y="1409"/>
                  </a:lnTo>
                  <a:cubicBezTo>
                    <a:pt x="5004" y="1301"/>
                    <a:pt x="4903" y="1201"/>
                    <a:pt x="4795" y="1111"/>
                  </a:cubicBezTo>
                  <a:lnTo>
                    <a:pt x="4938" y="590"/>
                  </a:lnTo>
                  <a:cubicBezTo>
                    <a:pt x="4753" y="458"/>
                    <a:pt x="4555" y="347"/>
                    <a:pt x="4348" y="258"/>
                  </a:cubicBezTo>
                  <a:lnTo>
                    <a:pt x="3976" y="651"/>
                  </a:lnTo>
                  <a:cubicBezTo>
                    <a:pt x="3842" y="605"/>
                    <a:pt x="3704" y="570"/>
                    <a:pt x="3565" y="545"/>
                  </a:cubicBezTo>
                  <a:lnTo>
                    <a:pt x="3428" y="22"/>
                  </a:lnTo>
                  <a:cubicBezTo>
                    <a:pt x="3204" y="0"/>
                    <a:pt x="2977" y="2"/>
                    <a:pt x="2752" y="30"/>
                  </a:cubicBezTo>
                  <a:lnTo>
                    <a:pt x="2625" y="555"/>
                  </a:lnTo>
                  <a:cubicBezTo>
                    <a:pt x="2487" y="581"/>
                    <a:pt x="2351" y="620"/>
                    <a:pt x="2217" y="670"/>
                  </a:cubicBezTo>
                  <a:lnTo>
                    <a:pt x="1837" y="286"/>
                  </a:lnTo>
                  <a:cubicBezTo>
                    <a:pt x="1735" y="331"/>
                    <a:pt x="1634" y="383"/>
                    <a:pt x="1536" y="442"/>
                  </a:cubicBezTo>
                  <a:cubicBezTo>
                    <a:pt x="1437" y="500"/>
                    <a:pt x="1344" y="563"/>
                    <a:pt x="1254" y="629"/>
                  </a:cubicBezTo>
                  <a:lnTo>
                    <a:pt x="1408" y="1148"/>
                  </a:lnTo>
                  <a:cubicBezTo>
                    <a:pt x="1300" y="1243"/>
                    <a:pt x="1200" y="1344"/>
                    <a:pt x="1110" y="1452"/>
                  </a:cubicBezTo>
                  <a:lnTo>
                    <a:pt x="590" y="1309"/>
                  </a:lnTo>
                  <a:cubicBezTo>
                    <a:pt x="457" y="1494"/>
                    <a:pt x="346" y="1691"/>
                    <a:pt x="257" y="1898"/>
                  </a:cubicBezTo>
                  <a:lnTo>
                    <a:pt x="650" y="2270"/>
                  </a:lnTo>
                  <a:cubicBezTo>
                    <a:pt x="604" y="2404"/>
                    <a:pt x="570" y="2542"/>
                    <a:pt x="545" y="2681"/>
                  </a:cubicBezTo>
                  <a:lnTo>
                    <a:pt x="22" y="2819"/>
                  </a:lnTo>
                  <a:cubicBezTo>
                    <a:pt x="0" y="3043"/>
                    <a:pt x="2" y="3269"/>
                    <a:pt x="29" y="3495"/>
                  </a:cubicBezTo>
                  <a:lnTo>
                    <a:pt x="555" y="3620"/>
                  </a:lnTo>
                  <a:cubicBezTo>
                    <a:pt x="581" y="3759"/>
                    <a:pt x="620" y="3895"/>
                    <a:pt x="669" y="4030"/>
                  </a:cubicBezTo>
                  <a:lnTo>
                    <a:pt x="285" y="4410"/>
                  </a:lnTo>
                  <a:cubicBezTo>
                    <a:pt x="331" y="4512"/>
                    <a:pt x="382" y="4612"/>
                    <a:pt x="441" y="4710"/>
                  </a:cubicBezTo>
                  <a:cubicBezTo>
                    <a:pt x="499" y="4809"/>
                    <a:pt x="562" y="4903"/>
                    <a:pt x="629" y="4992"/>
                  </a:cubicBezTo>
                  <a:lnTo>
                    <a:pt x="1148" y="4838"/>
                  </a:lnTo>
                  <a:cubicBezTo>
                    <a:pt x="1242" y="4946"/>
                    <a:pt x="1344" y="5046"/>
                    <a:pt x="1451" y="5136"/>
                  </a:cubicBezTo>
                  <a:lnTo>
                    <a:pt x="1308" y="5657"/>
                  </a:lnTo>
                  <a:cubicBezTo>
                    <a:pt x="1494" y="5789"/>
                    <a:pt x="1691" y="5900"/>
                    <a:pt x="1897" y="5988"/>
                  </a:cubicBezTo>
                  <a:lnTo>
                    <a:pt x="2270" y="5596"/>
                  </a:lnTo>
                  <a:cubicBezTo>
                    <a:pt x="2404" y="5642"/>
                    <a:pt x="2540" y="5677"/>
                    <a:pt x="2681" y="5701"/>
                  </a:cubicBezTo>
                  <a:lnTo>
                    <a:pt x="2818" y="6225"/>
                  </a:lnTo>
                  <a:cubicBezTo>
                    <a:pt x="3042" y="6246"/>
                    <a:pt x="3269" y="6245"/>
                    <a:pt x="3495" y="6218"/>
                  </a:cubicBezTo>
                  <a:lnTo>
                    <a:pt x="3620" y="5692"/>
                  </a:lnTo>
                  <a:cubicBezTo>
                    <a:pt x="3758" y="5665"/>
                    <a:pt x="3894" y="5627"/>
                    <a:pt x="4029" y="5577"/>
                  </a:cubicBezTo>
                  <a:lnTo>
                    <a:pt x="4410" y="5961"/>
                  </a:lnTo>
                  <a:cubicBezTo>
                    <a:pt x="4511" y="5916"/>
                    <a:pt x="4612" y="5864"/>
                    <a:pt x="4710" y="5805"/>
                  </a:cubicBezTo>
                  <a:cubicBezTo>
                    <a:pt x="4808" y="5747"/>
                    <a:pt x="4902" y="5684"/>
                    <a:pt x="4992" y="5617"/>
                  </a:cubicBezTo>
                  <a:lnTo>
                    <a:pt x="4837" y="5099"/>
                  </a:lnTo>
                  <a:cubicBezTo>
                    <a:pt x="4946" y="5005"/>
                    <a:pt x="5045" y="4903"/>
                    <a:pt x="5135" y="4795"/>
                  </a:cubicBezTo>
                  <a:lnTo>
                    <a:pt x="5656" y="4938"/>
                  </a:lnTo>
                  <a:cubicBezTo>
                    <a:pt x="5789" y="4753"/>
                    <a:pt x="5900" y="4555"/>
                    <a:pt x="5988" y="4349"/>
                  </a:cubicBezTo>
                  <a:lnTo>
                    <a:pt x="5595" y="3976"/>
                  </a:lnTo>
                  <a:cubicBezTo>
                    <a:pt x="5641" y="3843"/>
                    <a:pt x="5677" y="3706"/>
                    <a:pt x="5701" y="3566"/>
                  </a:cubicBezTo>
                  <a:lnTo>
                    <a:pt x="6224" y="3429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6" name="Oval 5"/>
            <p:cNvSpPr/>
            <p:nvPr/>
          </p:nvSpPr>
          <p:spPr>
            <a:xfrm>
              <a:off x="2013858" y="1915887"/>
              <a:ext cx="1233640" cy="11829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105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2918" y="2110939"/>
              <a:ext cx="877200" cy="694316"/>
            </a:xfrm>
            <a:prstGeom prst="rect">
              <a:avLst/>
            </a:prstGeom>
          </p:spPr>
        </p:pic>
      </p:grpSp>
      <p:sp>
        <p:nvSpPr>
          <p:cNvPr id="11" name="Freeform 9">
            <a:extLst>
              <a:ext uri="{FF2B5EF4-FFF2-40B4-BE49-F238E27FC236}">
                <a16:creationId xmlns:a16="http://schemas.microsoft.com/office/drawing/2014/main" xmlns="" id="{01A4C511-9246-49A4-B8A7-028CABCE6B22}"/>
              </a:ext>
            </a:extLst>
          </p:cNvPr>
          <p:cNvSpPr>
            <a:spLocks noEditPoints="1"/>
          </p:cNvSpPr>
          <p:nvPr/>
        </p:nvSpPr>
        <p:spPr bwMode="auto">
          <a:xfrm rot="21028799">
            <a:off x="1707307" y="224840"/>
            <a:ext cx="721748" cy="713657"/>
          </a:xfrm>
          <a:custGeom>
            <a:avLst/>
            <a:gdLst>
              <a:gd name="T0" fmla="*/ 3081 w 6246"/>
              <a:gd name="T1" fmla="*/ 5136 h 6246"/>
              <a:gd name="T2" fmla="*/ 1110 w 6246"/>
              <a:gd name="T3" fmla="*/ 3081 h 6246"/>
              <a:gd name="T4" fmla="*/ 3165 w 6246"/>
              <a:gd name="T5" fmla="*/ 1110 h 6246"/>
              <a:gd name="T6" fmla="*/ 5136 w 6246"/>
              <a:gd name="T7" fmla="*/ 3165 h 6246"/>
              <a:gd name="T8" fmla="*/ 3081 w 6246"/>
              <a:gd name="T9" fmla="*/ 5136 h 6246"/>
              <a:gd name="T10" fmla="*/ 6224 w 6246"/>
              <a:gd name="T11" fmla="*/ 3429 h 6246"/>
              <a:gd name="T12" fmla="*/ 6217 w 6246"/>
              <a:gd name="T13" fmla="*/ 2752 h 6246"/>
              <a:gd name="T14" fmla="*/ 5692 w 6246"/>
              <a:gd name="T15" fmla="*/ 2626 h 6246"/>
              <a:gd name="T16" fmla="*/ 5576 w 6246"/>
              <a:gd name="T17" fmla="*/ 2217 h 6246"/>
              <a:gd name="T18" fmla="*/ 5961 w 6246"/>
              <a:gd name="T19" fmla="*/ 1837 h 6246"/>
              <a:gd name="T20" fmla="*/ 5804 w 6246"/>
              <a:gd name="T21" fmla="*/ 1536 h 6246"/>
              <a:gd name="T22" fmla="*/ 5616 w 6246"/>
              <a:gd name="T23" fmla="*/ 1254 h 6246"/>
              <a:gd name="T24" fmla="*/ 5098 w 6246"/>
              <a:gd name="T25" fmla="*/ 1409 h 6246"/>
              <a:gd name="T26" fmla="*/ 4795 w 6246"/>
              <a:gd name="T27" fmla="*/ 1111 h 6246"/>
              <a:gd name="T28" fmla="*/ 4938 w 6246"/>
              <a:gd name="T29" fmla="*/ 590 h 6246"/>
              <a:gd name="T30" fmla="*/ 4348 w 6246"/>
              <a:gd name="T31" fmla="*/ 258 h 6246"/>
              <a:gd name="T32" fmla="*/ 3976 w 6246"/>
              <a:gd name="T33" fmla="*/ 651 h 6246"/>
              <a:gd name="T34" fmla="*/ 3565 w 6246"/>
              <a:gd name="T35" fmla="*/ 545 h 6246"/>
              <a:gd name="T36" fmla="*/ 3428 w 6246"/>
              <a:gd name="T37" fmla="*/ 22 h 6246"/>
              <a:gd name="T38" fmla="*/ 2752 w 6246"/>
              <a:gd name="T39" fmla="*/ 30 h 6246"/>
              <a:gd name="T40" fmla="*/ 2625 w 6246"/>
              <a:gd name="T41" fmla="*/ 555 h 6246"/>
              <a:gd name="T42" fmla="*/ 2217 w 6246"/>
              <a:gd name="T43" fmla="*/ 670 h 6246"/>
              <a:gd name="T44" fmla="*/ 1837 w 6246"/>
              <a:gd name="T45" fmla="*/ 286 h 6246"/>
              <a:gd name="T46" fmla="*/ 1536 w 6246"/>
              <a:gd name="T47" fmla="*/ 442 h 6246"/>
              <a:gd name="T48" fmla="*/ 1254 w 6246"/>
              <a:gd name="T49" fmla="*/ 629 h 6246"/>
              <a:gd name="T50" fmla="*/ 1408 w 6246"/>
              <a:gd name="T51" fmla="*/ 1148 h 6246"/>
              <a:gd name="T52" fmla="*/ 1110 w 6246"/>
              <a:gd name="T53" fmla="*/ 1452 h 6246"/>
              <a:gd name="T54" fmla="*/ 590 w 6246"/>
              <a:gd name="T55" fmla="*/ 1309 h 6246"/>
              <a:gd name="T56" fmla="*/ 257 w 6246"/>
              <a:gd name="T57" fmla="*/ 1898 h 6246"/>
              <a:gd name="T58" fmla="*/ 650 w 6246"/>
              <a:gd name="T59" fmla="*/ 2270 h 6246"/>
              <a:gd name="T60" fmla="*/ 545 w 6246"/>
              <a:gd name="T61" fmla="*/ 2681 h 6246"/>
              <a:gd name="T62" fmla="*/ 22 w 6246"/>
              <a:gd name="T63" fmla="*/ 2819 h 6246"/>
              <a:gd name="T64" fmla="*/ 29 w 6246"/>
              <a:gd name="T65" fmla="*/ 3495 h 6246"/>
              <a:gd name="T66" fmla="*/ 555 w 6246"/>
              <a:gd name="T67" fmla="*/ 3620 h 6246"/>
              <a:gd name="T68" fmla="*/ 669 w 6246"/>
              <a:gd name="T69" fmla="*/ 4030 h 6246"/>
              <a:gd name="T70" fmla="*/ 285 w 6246"/>
              <a:gd name="T71" fmla="*/ 4410 h 6246"/>
              <a:gd name="T72" fmla="*/ 441 w 6246"/>
              <a:gd name="T73" fmla="*/ 4710 h 6246"/>
              <a:gd name="T74" fmla="*/ 629 w 6246"/>
              <a:gd name="T75" fmla="*/ 4992 h 6246"/>
              <a:gd name="T76" fmla="*/ 1148 w 6246"/>
              <a:gd name="T77" fmla="*/ 4838 h 6246"/>
              <a:gd name="T78" fmla="*/ 1451 w 6246"/>
              <a:gd name="T79" fmla="*/ 5136 h 6246"/>
              <a:gd name="T80" fmla="*/ 1308 w 6246"/>
              <a:gd name="T81" fmla="*/ 5657 h 6246"/>
              <a:gd name="T82" fmla="*/ 1897 w 6246"/>
              <a:gd name="T83" fmla="*/ 5988 h 6246"/>
              <a:gd name="T84" fmla="*/ 2270 w 6246"/>
              <a:gd name="T85" fmla="*/ 5596 h 6246"/>
              <a:gd name="T86" fmla="*/ 2681 w 6246"/>
              <a:gd name="T87" fmla="*/ 5701 h 6246"/>
              <a:gd name="T88" fmla="*/ 2818 w 6246"/>
              <a:gd name="T89" fmla="*/ 6225 h 6246"/>
              <a:gd name="T90" fmla="*/ 3495 w 6246"/>
              <a:gd name="T91" fmla="*/ 6218 h 6246"/>
              <a:gd name="T92" fmla="*/ 3620 w 6246"/>
              <a:gd name="T93" fmla="*/ 5692 h 6246"/>
              <a:gd name="T94" fmla="*/ 4029 w 6246"/>
              <a:gd name="T95" fmla="*/ 5577 h 6246"/>
              <a:gd name="T96" fmla="*/ 4410 w 6246"/>
              <a:gd name="T97" fmla="*/ 5961 h 6246"/>
              <a:gd name="T98" fmla="*/ 4710 w 6246"/>
              <a:gd name="T99" fmla="*/ 5805 h 6246"/>
              <a:gd name="T100" fmla="*/ 4992 w 6246"/>
              <a:gd name="T101" fmla="*/ 5617 h 6246"/>
              <a:gd name="T102" fmla="*/ 4837 w 6246"/>
              <a:gd name="T103" fmla="*/ 5099 h 6246"/>
              <a:gd name="T104" fmla="*/ 5135 w 6246"/>
              <a:gd name="T105" fmla="*/ 4795 h 6246"/>
              <a:gd name="T106" fmla="*/ 5656 w 6246"/>
              <a:gd name="T107" fmla="*/ 4938 h 6246"/>
              <a:gd name="T108" fmla="*/ 5988 w 6246"/>
              <a:gd name="T109" fmla="*/ 4349 h 6246"/>
              <a:gd name="T110" fmla="*/ 5595 w 6246"/>
              <a:gd name="T111" fmla="*/ 3976 h 6246"/>
              <a:gd name="T112" fmla="*/ 5701 w 6246"/>
              <a:gd name="T113" fmla="*/ 3566 h 6246"/>
              <a:gd name="T114" fmla="*/ 6224 w 6246"/>
              <a:gd name="T115" fmla="*/ 3429 h 6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246" h="6246">
                <a:moveTo>
                  <a:pt x="3081" y="5136"/>
                </a:moveTo>
                <a:cubicBezTo>
                  <a:pt x="1971" y="5113"/>
                  <a:pt x="1087" y="4191"/>
                  <a:pt x="1110" y="3081"/>
                </a:cubicBezTo>
                <a:cubicBezTo>
                  <a:pt x="1133" y="1971"/>
                  <a:pt x="2055" y="1087"/>
                  <a:pt x="3165" y="1110"/>
                </a:cubicBezTo>
                <a:cubicBezTo>
                  <a:pt x="4275" y="1133"/>
                  <a:pt x="5159" y="2055"/>
                  <a:pt x="5136" y="3165"/>
                </a:cubicBezTo>
                <a:cubicBezTo>
                  <a:pt x="5113" y="4275"/>
                  <a:pt x="4191" y="5160"/>
                  <a:pt x="3081" y="5136"/>
                </a:cubicBezTo>
                <a:close/>
                <a:moveTo>
                  <a:pt x="6224" y="3429"/>
                </a:moveTo>
                <a:cubicBezTo>
                  <a:pt x="6246" y="3204"/>
                  <a:pt x="6244" y="2978"/>
                  <a:pt x="6217" y="2752"/>
                </a:cubicBezTo>
                <a:lnTo>
                  <a:pt x="5692" y="2626"/>
                </a:lnTo>
                <a:cubicBezTo>
                  <a:pt x="5665" y="2489"/>
                  <a:pt x="5626" y="2351"/>
                  <a:pt x="5576" y="2217"/>
                </a:cubicBezTo>
                <a:lnTo>
                  <a:pt x="5961" y="1837"/>
                </a:lnTo>
                <a:cubicBezTo>
                  <a:pt x="5915" y="1735"/>
                  <a:pt x="5863" y="1634"/>
                  <a:pt x="5804" y="1536"/>
                </a:cubicBezTo>
                <a:cubicBezTo>
                  <a:pt x="5747" y="1438"/>
                  <a:pt x="5684" y="1344"/>
                  <a:pt x="5616" y="1254"/>
                </a:cubicBezTo>
                <a:lnTo>
                  <a:pt x="5098" y="1409"/>
                </a:lnTo>
                <a:cubicBezTo>
                  <a:pt x="5004" y="1301"/>
                  <a:pt x="4903" y="1201"/>
                  <a:pt x="4795" y="1111"/>
                </a:cubicBezTo>
                <a:lnTo>
                  <a:pt x="4938" y="590"/>
                </a:lnTo>
                <a:cubicBezTo>
                  <a:pt x="4753" y="458"/>
                  <a:pt x="4555" y="347"/>
                  <a:pt x="4348" y="258"/>
                </a:cubicBezTo>
                <a:lnTo>
                  <a:pt x="3976" y="651"/>
                </a:lnTo>
                <a:cubicBezTo>
                  <a:pt x="3842" y="605"/>
                  <a:pt x="3704" y="570"/>
                  <a:pt x="3565" y="545"/>
                </a:cubicBezTo>
                <a:lnTo>
                  <a:pt x="3428" y="22"/>
                </a:lnTo>
                <a:cubicBezTo>
                  <a:pt x="3204" y="0"/>
                  <a:pt x="2977" y="2"/>
                  <a:pt x="2752" y="30"/>
                </a:cubicBezTo>
                <a:lnTo>
                  <a:pt x="2625" y="555"/>
                </a:lnTo>
                <a:cubicBezTo>
                  <a:pt x="2487" y="581"/>
                  <a:pt x="2351" y="620"/>
                  <a:pt x="2217" y="670"/>
                </a:cubicBezTo>
                <a:lnTo>
                  <a:pt x="1837" y="286"/>
                </a:lnTo>
                <a:cubicBezTo>
                  <a:pt x="1735" y="331"/>
                  <a:pt x="1634" y="383"/>
                  <a:pt x="1536" y="442"/>
                </a:cubicBezTo>
                <a:cubicBezTo>
                  <a:pt x="1437" y="500"/>
                  <a:pt x="1344" y="563"/>
                  <a:pt x="1254" y="629"/>
                </a:cubicBezTo>
                <a:lnTo>
                  <a:pt x="1408" y="1148"/>
                </a:lnTo>
                <a:cubicBezTo>
                  <a:pt x="1300" y="1243"/>
                  <a:pt x="1200" y="1344"/>
                  <a:pt x="1110" y="1452"/>
                </a:cubicBezTo>
                <a:lnTo>
                  <a:pt x="590" y="1309"/>
                </a:lnTo>
                <a:cubicBezTo>
                  <a:pt x="457" y="1494"/>
                  <a:pt x="346" y="1691"/>
                  <a:pt x="257" y="1898"/>
                </a:cubicBezTo>
                <a:lnTo>
                  <a:pt x="650" y="2270"/>
                </a:lnTo>
                <a:cubicBezTo>
                  <a:pt x="604" y="2404"/>
                  <a:pt x="570" y="2542"/>
                  <a:pt x="545" y="2681"/>
                </a:cubicBezTo>
                <a:lnTo>
                  <a:pt x="22" y="2819"/>
                </a:lnTo>
                <a:cubicBezTo>
                  <a:pt x="0" y="3043"/>
                  <a:pt x="2" y="3269"/>
                  <a:pt x="29" y="3495"/>
                </a:cubicBezTo>
                <a:lnTo>
                  <a:pt x="555" y="3620"/>
                </a:lnTo>
                <a:cubicBezTo>
                  <a:pt x="581" y="3759"/>
                  <a:pt x="620" y="3895"/>
                  <a:pt x="669" y="4030"/>
                </a:cubicBezTo>
                <a:lnTo>
                  <a:pt x="285" y="4410"/>
                </a:lnTo>
                <a:cubicBezTo>
                  <a:pt x="331" y="4512"/>
                  <a:pt x="382" y="4612"/>
                  <a:pt x="441" y="4710"/>
                </a:cubicBezTo>
                <a:cubicBezTo>
                  <a:pt x="499" y="4809"/>
                  <a:pt x="562" y="4903"/>
                  <a:pt x="629" y="4992"/>
                </a:cubicBezTo>
                <a:lnTo>
                  <a:pt x="1148" y="4838"/>
                </a:lnTo>
                <a:cubicBezTo>
                  <a:pt x="1242" y="4946"/>
                  <a:pt x="1344" y="5046"/>
                  <a:pt x="1451" y="5136"/>
                </a:cubicBezTo>
                <a:lnTo>
                  <a:pt x="1308" y="5657"/>
                </a:lnTo>
                <a:cubicBezTo>
                  <a:pt x="1494" y="5789"/>
                  <a:pt x="1691" y="5900"/>
                  <a:pt x="1897" y="5988"/>
                </a:cubicBezTo>
                <a:lnTo>
                  <a:pt x="2270" y="5596"/>
                </a:lnTo>
                <a:cubicBezTo>
                  <a:pt x="2404" y="5642"/>
                  <a:pt x="2540" y="5677"/>
                  <a:pt x="2681" y="5701"/>
                </a:cubicBezTo>
                <a:lnTo>
                  <a:pt x="2818" y="6225"/>
                </a:lnTo>
                <a:cubicBezTo>
                  <a:pt x="3042" y="6246"/>
                  <a:pt x="3269" y="6245"/>
                  <a:pt x="3495" y="6218"/>
                </a:cubicBezTo>
                <a:lnTo>
                  <a:pt x="3620" y="5692"/>
                </a:lnTo>
                <a:cubicBezTo>
                  <a:pt x="3758" y="5665"/>
                  <a:pt x="3894" y="5627"/>
                  <a:pt x="4029" y="5577"/>
                </a:cubicBezTo>
                <a:lnTo>
                  <a:pt x="4410" y="5961"/>
                </a:lnTo>
                <a:cubicBezTo>
                  <a:pt x="4511" y="5916"/>
                  <a:pt x="4612" y="5864"/>
                  <a:pt x="4710" y="5805"/>
                </a:cubicBezTo>
                <a:cubicBezTo>
                  <a:pt x="4808" y="5747"/>
                  <a:pt x="4902" y="5684"/>
                  <a:pt x="4992" y="5617"/>
                </a:cubicBezTo>
                <a:lnTo>
                  <a:pt x="4837" y="5099"/>
                </a:lnTo>
                <a:cubicBezTo>
                  <a:pt x="4946" y="5005"/>
                  <a:pt x="5045" y="4903"/>
                  <a:pt x="5135" y="4795"/>
                </a:cubicBezTo>
                <a:lnTo>
                  <a:pt x="5656" y="4938"/>
                </a:lnTo>
                <a:cubicBezTo>
                  <a:pt x="5789" y="4753"/>
                  <a:pt x="5900" y="4555"/>
                  <a:pt x="5988" y="4349"/>
                </a:cubicBezTo>
                <a:lnTo>
                  <a:pt x="5595" y="3976"/>
                </a:lnTo>
                <a:cubicBezTo>
                  <a:pt x="5641" y="3843"/>
                  <a:pt x="5677" y="3706"/>
                  <a:pt x="5701" y="3566"/>
                </a:cubicBezTo>
                <a:lnTo>
                  <a:pt x="6224" y="3429"/>
                </a:lnTo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xmlns="" id="{01A4C511-9246-49A4-B8A7-028CABCE6B22}"/>
              </a:ext>
            </a:extLst>
          </p:cNvPr>
          <p:cNvSpPr>
            <a:spLocks noEditPoints="1"/>
          </p:cNvSpPr>
          <p:nvPr/>
        </p:nvSpPr>
        <p:spPr bwMode="auto">
          <a:xfrm rot="21028799">
            <a:off x="1371503" y="81070"/>
            <a:ext cx="368121" cy="384734"/>
          </a:xfrm>
          <a:custGeom>
            <a:avLst/>
            <a:gdLst>
              <a:gd name="T0" fmla="*/ 3081 w 6246"/>
              <a:gd name="T1" fmla="*/ 5136 h 6246"/>
              <a:gd name="T2" fmla="*/ 1110 w 6246"/>
              <a:gd name="T3" fmla="*/ 3081 h 6246"/>
              <a:gd name="T4" fmla="*/ 3165 w 6246"/>
              <a:gd name="T5" fmla="*/ 1110 h 6246"/>
              <a:gd name="T6" fmla="*/ 5136 w 6246"/>
              <a:gd name="T7" fmla="*/ 3165 h 6246"/>
              <a:gd name="T8" fmla="*/ 3081 w 6246"/>
              <a:gd name="T9" fmla="*/ 5136 h 6246"/>
              <a:gd name="T10" fmla="*/ 6224 w 6246"/>
              <a:gd name="T11" fmla="*/ 3429 h 6246"/>
              <a:gd name="T12" fmla="*/ 6217 w 6246"/>
              <a:gd name="T13" fmla="*/ 2752 h 6246"/>
              <a:gd name="T14" fmla="*/ 5692 w 6246"/>
              <a:gd name="T15" fmla="*/ 2626 h 6246"/>
              <a:gd name="T16" fmla="*/ 5576 w 6246"/>
              <a:gd name="T17" fmla="*/ 2217 h 6246"/>
              <a:gd name="T18" fmla="*/ 5961 w 6246"/>
              <a:gd name="T19" fmla="*/ 1837 h 6246"/>
              <a:gd name="T20" fmla="*/ 5804 w 6246"/>
              <a:gd name="T21" fmla="*/ 1536 h 6246"/>
              <a:gd name="T22" fmla="*/ 5616 w 6246"/>
              <a:gd name="T23" fmla="*/ 1254 h 6246"/>
              <a:gd name="T24" fmla="*/ 5098 w 6246"/>
              <a:gd name="T25" fmla="*/ 1409 h 6246"/>
              <a:gd name="T26" fmla="*/ 4795 w 6246"/>
              <a:gd name="T27" fmla="*/ 1111 h 6246"/>
              <a:gd name="T28" fmla="*/ 4938 w 6246"/>
              <a:gd name="T29" fmla="*/ 590 h 6246"/>
              <a:gd name="T30" fmla="*/ 4348 w 6246"/>
              <a:gd name="T31" fmla="*/ 258 h 6246"/>
              <a:gd name="T32" fmla="*/ 3976 w 6246"/>
              <a:gd name="T33" fmla="*/ 651 h 6246"/>
              <a:gd name="T34" fmla="*/ 3565 w 6246"/>
              <a:gd name="T35" fmla="*/ 545 h 6246"/>
              <a:gd name="T36" fmla="*/ 3428 w 6246"/>
              <a:gd name="T37" fmla="*/ 22 h 6246"/>
              <a:gd name="T38" fmla="*/ 2752 w 6246"/>
              <a:gd name="T39" fmla="*/ 30 h 6246"/>
              <a:gd name="T40" fmla="*/ 2625 w 6246"/>
              <a:gd name="T41" fmla="*/ 555 h 6246"/>
              <a:gd name="T42" fmla="*/ 2217 w 6246"/>
              <a:gd name="T43" fmla="*/ 670 h 6246"/>
              <a:gd name="T44" fmla="*/ 1837 w 6246"/>
              <a:gd name="T45" fmla="*/ 286 h 6246"/>
              <a:gd name="T46" fmla="*/ 1536 w 6246"/>
              <a:gd name="T47" fmla="*/ 442 h 6246"/>
              <a:gd name="T48" fmla="*/ 1254 w 6246"/>
              <a:gd name="T49" fmla="*/ 629 h 6246"/>
              <a:gd name="T50" fmla="*/ 1408 w 6246"/>
              <a:gd name="T51" fmla="*/ 1148 h 6246"/>
              <a:gd name="T52" fmla="*/ 1110 w 6246"/>
              <a:gd name="T53" fmla="*/ 1452 h 6246"/>
              <a:gd name="T54" fmla="*/ 590 w 6246"/>
              <a:gd name="T55" fmla="*/ 1309 h 6246"/>
              <a:gd name="T56" fmla="*/ 257 w 6246"/>
              <a:gd name="T57" fmla="*/ 1898 h 6246"/>
              <a:gd name="T58" fmla="*/ 650 w 6246"/>
              <a:gd name="T59" fmla="*/ 2270 h 6246"/>
              <a:gd name="T60" fmla="*/ 545 w 6246"/>
              <a:gd name="T61" fmla="*/ 2681 h 6246"/>
              <a:gd name="T62" fmla="*/ 22 w 6246"/>
              <a:gd name="T63" fmla="*/ 2819 h 6246"/>
              <a:gd name="T64" fmla="*/ 29 w 6246"/>
              <a:gd name="T65" fmla="*/ 3495 h 6246"/>
              <a:gd name="T66" fmla="*/ 555 w 6246"/>
              <a:gd name="T67" fmla="*/ 3620 h 6246"/>
              <a:gd name="T68" fmla="*/ 669 w 6246"/>
              <a:gd name="T69" fmla="*/ 4030 h 6246"/>
              <a:gd name="T70" fmla="*/ 285 w 6246"/>
              <a:gd name="T71" fmla="*/ 4410 h 6246"/>
              <a:gd name="T72" fmla="*/ 441 w 6246"/>
              <a:gd name="T73" fmla="*/ 4710 h 6246"/>
              <a:gd name="T74" fmla="*/ 629 w 6246"/>
              <a:gd name="T75" fmla="*/ 4992 h 6246"/>
              <a:gd name="T76" fmla="*/ 1148 w 6246"/>
              <a:gd name="T77" fmla="*/ 4838 h 6246"/>
              <a:gd name="T78" fmla="*/ 1451 w 6246"/>
              <a:gd name="T79" fmla="*/ 5136 h 6246"/>
              <a:gd name="T80" fmla="*/ 1308 w 6246"/>
              <a:gd name="T81" fmla="*/ 5657 h 6246"/>
              <a:gd name="T82" fmla="*/ 1897 w 6246"/>
              <a:gd name="T83" fmla="*/ 5988 h 6246"/>
              <a:gd name="T84" fmla="*/ 2270 w 6246"/>
              <a:gd name="T85" fmla="*/ 5596 h 6246"/>
              <a:gd name="T86" fmla="*/ 2681 w 6246"/>
              <a:gd name="T87" fmla="*/ 5701 h 6246"/>
              <a:gd name="T88" fmla="*/ 2818 w 6246"/>
              <a:gd name="T89" fmla="*/ 6225 h 6246"/>
              <a:gd name="T90" fmla="*/ 3495 w 6246"/>
              <a:gd name="T91" fmla="*/ 6218 h 6246"/>
              <a:gd name="T92" fmla="*/ 3620 w 6246"/>
              <a:gd name="T93" fmla="*/ 5692 h 6246"/>
              <a:gd name="T94" fmla="*/ 4029 w 6246"/>
              <a:gd name="T95" fmla="*/ 5577 h 6246"/>
              <a:gd name="T96" fmla="*/ 4410 w 6246"/>
              <a:gd name="T97" fmla="*/ 5961 h 6246"/>
              <a:gd name="T98" fmla="*/ 4710 w 6246"/>
              <a:gd name="T99" fmla="*/ 5805 h 6246"/>
              <a:gd name="T100" fmla="*/ 4992 w 6246"/>
              <a:gd name="T101" fmla="*/ 5617 h 6246"/>
              <a:gd name="T102" fmla="*/ 4837 w 6246"/>
              <a:gd name="T103" fmla="*/ 5099 h 6246"/>
              <a:gd name="T104" fmla="*/ 5135 w 6246"/>
              <a:gd name="T105" fmla="*/ 4795 h 6246"/>
              <a:gd name="T106" fmla="*/ 5656 w 6246"/>
              <a:gd name="T107" fmla="*/ 4938 h 6246"/>
              <a:gd name="T108" fmla="*/ 5988 w 6246"/>
              <a:gd name="T109" fmla="*/ 4349 h 6246"/>
              <a:gd name="T110" fmla="*/ 5595 w 6246"/>
              <a:gd name="T111" fmla="*/ 3976 h 6246"/>
              <a:gd name="T112" fmla="*/ 5701 w 6246"/>
              <a:gd name="T113" fmla="*/ 3566 h 6246"/>
              <a:gd name="T114" fmla="*/ 6224 w 6246"/>
              <a:gd name="T115" fmla="*/ 3429 h 6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246" h="6246">
                <a:moveTo>
                  <a:pt x="3081" y="5136"/>
                </a:moveTo>
                <a:cubicBezTo>
                  <a:pt x="1971" y="5113"/>
                  <a:pt x="1087" y="4191"/>
                  <a:pt x="1110" y="3081"/>
                </a:cubicBezTo>
                <a:cubicBezTo>
                  <a:pt x="1133" y="1971"/>
                  <a:pt x="2055" y="1087"/>
                  <a:pt x="3165" y="1110"/>
                </a:cubicBezTo>
                <a:cubicBezTo>
                  <a:pt x="4275" y="1133"/>
                  <a:pt x="5159" y="2055"/>
                  <a:pt x="5136" y="3165"/>
                </a:cubicBezTo>
                <a:cubicBezTo>
                  <a:pt x="5113" y="4275"/>
                  <a:pt x="4191" y="5160"/>
                  <a:pt x="3081" y="5136"/>
                </a:cubicBezTo>
                <a:close/>
                <a:moveTo>
                  <a:pt x="6224" y="3429"/>
                </a:moveTo>
                <a:cubicBezTo>
                  <a:pt x="6246" y="3204"/>
                  <a:pt x="6244" y="2978"/>
                  <a:pt x="6217" y="2752"/>
                </a:cubicBezTo>
                <a:lnTo>
                  <a:pt x="5692" y="2626"/>
                </a:lnTo>
                <a:cubicBezTo>
                  <a:pt x="5665" y="2489"/>
                  <a:pt x="5626" y="2351"/>
                  <a:pt x="5576" y="2217"/>
                </a:cubicBezTo>
                <a:lnTo>
                  <a:pt x="5961" y="1837"/>
                </a:lnTo>
                <a:cubicBezTo>
                  <a:pt x="5915" y="1735"/>
                  <a:pt x="5863" y="1634"/>
                  <a:pt x="5804" y="1536"/>
                </a:cubicBezTo>
                <a:cubicBezTo>
                  <a:pt x="5747" y="1438"/>
                  <a:pt x="5684" y="1344"/>
                  <a:pt x="5616" y="1254"/>
                </a:cubicBezTo>
                <a:lnTo>
                  <a:pt x="5098" y="1409"/>
                </a:lnTo>
                <a:cubicBezTo>
                  <a:pt x="5004" y="1301"/>
                  <a:pt x="4903" y="1201"/>
                  <a:pt x="4795" y="1111"/>
                </a:cubicBezTo>
                <a:lnTo>
                  <a:pt x="4938" y="590"/>
                </a:lnTo>
                <a:cubicBezTo>
                  <a:pt x="4753" y="458"/>
                  <a:pt x="4555" y="347"/>
                  <a:pt x="4348" y="258"/>
                </a:cubicBezTo>
                <a:lnTo>
                  <a:pt x="3976" y="651"/>
                </a:lnTo>
                <a:cubicBezTo>
                  <a:pt x="3842" y="605"/>
                  <a:pt x="3704" y="570"/>
                  <a:pt x="3565" y="545"/>
                </a:cubicBezTo>
                <a:lnTo>
                  <a:pt x="3428" y="22"/>
                </a:lnTo>
                <a:cubicBezTo>
                  <a:pt x="3204" y="0"/>
                  <a:pt x="2977" y="2"/>
                  <a:pt x="2752" y="30"/>
                </a:cubicBezTo>
                <a:lnTo>
                  <a:pt x="2625" y="555"/>
                </a:lnTo>
                <a:cubicBezTo>
                  <a:pt x="2487" y="581"/>
                  <a:pt x="2351" y="620"/>
                  <a:pt x="2217" y="670"/>
                </a:cubicBezTo>
                <a:lnTo>
                  <a:pt x="1837" y="286"/>
                </a:lnTo>
                <a:cubicBezTo>
                  <a:pt x="1735" y="331"/>
                  <a:pt x="1634" y="383"/>
                  <a:pt x="1536" y="442"/>
                </a:cubicBezTo>
                <a:cubicBezTo>
                  <a:pt x="1437" y="500"/>
                  <a:pt x="1344" y="563"/>
                  <a:pt x="1254" y="629"/>
                </a:cubicBezTo>
                <a:lnTo>
                  <a:pt x="1408" y="1148"/>
                </a:lnTo>
                <a:cubicBezTo>
                  <a:pt x="1300" y="1243"/>
                  <a:pt x="1200" y="1344"/>
                  <a:pt x="1110" y="1452"/>
                </a:cubicBezTo>
                <a:lnTo>
                  <a:pt x="590" y="1309"/>
                </a:lnTo>
                <a:cubicBezTo>
                  <a:pt x="457" y="1494"/>
                  <a:pt x="346" y="1691"/>
                  <a:pt x="257" y="1898"/>
                </a:cubicBezTo>
                <a:lnTo>
                  <a:pt x="650" y="2270"/>
                </a:lnTo>
                <a:cubicBezTo>
                  <a:pt x="604" y="2404"/>
                  <a:pt x="570" y="2542"/>
                  <a:pt x="545" y="2681"/>
                </a:cubicBezTo>
                <a:lnTo>
                  <a:pt x="22" y="2819"/>
                </a:lnTo>
                <a:cubicBezTo>
                  <a:pt x="0" y="3043"/>
                  <a:pt x="2" y="3269"/>
                  <a:pt x="29" y="3495"/>
                </a:cubicBezTo>
                <a:lnTo>
                  <a:pt x="555" y="3620"/>
                </a:lnTo>
                <a:cubicBezTo>
                  <a:pt x="581" y="3759"/>
                  <a:pt x="620" y="3895"/>
                  <a:pt x="669" y="4030"/>
                </a:cubicBezTo>
                <a:lnTo>
                  <a:pt x="285" y="4410"/>
                </a:lnTo>
                <a:cubicBezTo>
                  <a:pt x="331" y="4512"/>
                  <a:pt x="382" y="4612"/>
                  <a:pt x="441" y="4710"/>
                </a:cubicBezTo>
                <a:cubicBezTo>
                  <a:pt x="499" y="4809"/>
                  <a:pt x="562" y="4903"/>
                  <a:pt x="629" y="4992"/>
                </a:cubicBezTo>
                <a:lnTo>
                  <a:pt x="1148" y="4838"/>
                </a:lnTo>
                <a:cubicBezTo>
                  <a:pt x="1242" y="4946"/>
                  <a:pt x="1344" y="5046"/>
                  <a:pt x="1451" y="5136"/>
                </a:cubicBezTo>
                <a:lnTo>
                  <a:pt x="1308" y="5657"/>
                </a:lnTo>
                <a:cubicBezTo>
                  <a:pt x="1494" y="5789"/>
                  <a:pt x="1691" y="5900"/>
                  <a:pt x="1897" y="5988"/>
                </a:cubicBezTo>
                <a:lnTo>
                  <a:pt x="2270" y="5596"/>
                </a:lnTo>
                <a:cubicBezTo>
                  <a:pt x="2404" y="5642"/>
                  <a:pt x="2540" y="5677"/>
                  <a:pt x="2681" y="5701"/>
                </a:cubicBezTo>
                <a:lnTo>
                  <a:pt x="2818" y="6225"/>
                </a:lnTo>
                <a:cubicBezTo>
                  <a:pt x="3042" y="6246"/>
                  <a:pt x="3269" y="6245"/>
                  <a:pt x="3495" y="6218"/>
                </a:cubicBezTo>
                <a:lnTo>
                  <a:pt x="3620" y="5692"/>
                </a:lnTo>
                <a:cubicBezTo>
                  <a:pt x="3758" y="5665"/>
                  <a:pt x="3894" y="5627"/>
                  <a:pt x="4029" y="5577"/>
                </a:cubicBezTo>
                <a:lnTo>
                  <a:pt x="4410" y="5961"/>
                </a:lnTo>
                <a:cubicBezTo>
                  <a:pt x="4511" y="5916"/>
                  <a:pt x="4612" y="5864"/>
                  <a:pt x="4710" y="5805"/>
                </a:cubicBezTo>
                <a:cubicBezTo>
                  <a:pt x="4808" y="5747"/>
                  <a:pt x="4902" y="5684"/>
                  <a:pt x="4992" y="5617"/>
                </a:cubicBezTo>
                <a:lnTo>
                  <a:pt x="4837" y="5099"/>
                </a:lnTo>
                <a:cubicBezTo>
                  <a:pt x="4946" y="5005"/>
                  <a:pt x="5045" y="4903"/>
                  <a:pt x="5135" y="4795"/>
                </a:cubicBezTo>
                <a:lnTo>
                  <a:pt x="5656" y="4938"/>
                </a:lnTo>
                <a:cubicBezTo>
                  <a:pt x="5789" y="4753"/>
                  <a:pt x="5900" y="4555"/>
                  <a:pt x="5988" y="4349"/>
                </a:cubicBezTo>
                <a:lnTo>
                  <a:pt x="5595" y="3976"/>
                </a:lnTo>
                <a:cubicBezTo>
                  <a:pt x="5641" y="3843"/>
                  <a:pt x="5677" y="3706"/>
                  <a:pt x="5701" y="3566"/>
                </a:cubicBezTo>
                <a:lnTo>
                  <a:pt x="6224" y="3429"/>
                </a:ln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3" name="Google Shape;211;p18"/>
          <p:cNvSpPr/>
          <p:nvPr/>
        </p:nvSpPr>
        <p:spPr>
          <a:xfrm>
            <a:off x="8096135" y="1370173"/>
            <a:ext cx="211600" cy="20204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grpSp>
        <p:nvGrpSpPr>
          <p:cNvPr id="14" name="Google Shape;212;p18"/>
          <p:cNvGrpSpPr/>
          <p:nvPr/>
        </p:nvGrpSpPr>
        <p:grpSpPr>
          <a:xfrm>
            <a:off x="7833555" y="235710"/>
            <a:ext cx="906515" cy="906754"/>
            <a:chOff x="6654650" y="3665275"/>
            <a:chExt cx="409100" cy="40912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5" name="Google Shape;213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6" name="Google Shape;214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7" name="Google Shape;215;p18"/>
          <p:cNvGrpSpPr/>
          <p:nvPr/>
        </p:nvGrpSpPr>
        <p:grpSpPr>
          <a:xfrm rot="1057032">
            <a:off x="6959870" y="948378"/>
            <a:ext cx="598916" cy="598961"/>
            <a:chOff x="570875" y="4322250"/>
            <a:chExt cx="443300" cy="44332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8" name="Google Shape;216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9" name="Google Shape;217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20" name="Google Shape;218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21" name="Google Shape;219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22" name="Google Shape;220;p18"/>
          <p:cNvSpPr/>
          <p:nvPr/>
        </p:nvSpPr>
        <p:spPr>
          <a:xfrm rot="2466689">
            <a:off x="7027071" y="411350"/>
            <a:ext cx="294001" cy="28072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3" name="Google Shape;221;p18"/>
          <p:cNvSpPr/>
          <p:nvPr/>
        </p:nvSpPr>
        <p:spPr>
          <a:xfrm rot="-1609379">
            <a:off x="7457020" y="587970"/>
            <a:ext cx="211562" cy="20200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4" name="Google Shape;222;p18"/>
          <p:cNvSpPr/>
          <p:nvPr/>
        </p:nvSpPr>
        <p:spPr>
          <a:xfrm rot="2925831">
            <a:off x="8739823" y="748003"/>
            <a:ext cx="158438" cy="15128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5" name="Isosceles Triangle 8"/>
          <p:cNvSpPr/>
          <p:nvPr/>
        </p:nvSpPr>
        <p:spPr>
          <a:xfrm>
            <a:off x="427231" y="2022446"/>
            <a:ext cx="2256664" cy="2031877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050"/>
          </a:p>
        </p:txBody>
      </p:sp>
      <p:sp>
        <p:nvSpPr>
          <p:cNvPr id="27" name="Rectangle 3"/>
          <p:cNvSpPr/>
          <p:nvPr/>
        </p:nvSpPr>
        <p:spPr>
          <a:xfrm>
            <a:off x="222850" y="3108603"/>
            <a:ext cx="27108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400" b="1" dirty="0" smtClean="0">
                <a:solidFill>
                  <a:srgbClr val="3796BF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ฟังก์ชันแจ้งเตือน</a:t>
            </a:r>
            <a:endParaRPr lang="th-TH" sz="2400" b="1" dirty="0">
              <a:solidFill>
                <a:srgbClr val="3796BF"/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sp>
        <p:nvSpPr>
          <p:cNvPr id="28" name="Rectangle 3"/>
          <p:cNvSpPr/>
          <p:nvPr/>
        </p:nvSpPr>
        <p:spPr>
          <a:xfrm>
            <a:off x="6279956" y="3038383"/>
            <a:ext cx="27108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400" b="1" dirty="0" smtClean="0">
                <a:solidFill>
                  <a:srgbClr val="3796BF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ฟังก์ชันดูสถิติ</a:t>
            </a:r>
          </a:p>
          <a:p>
            <a:pPr algn="ctr"/>
            <a:r>
              <a:rPr lang="th-TH" sz="2400" b="1" dirty="0" smtClean="0">
                <a:solidFill>
                  <a:srgbClr val="3796BF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ผลการประเมิน</a:t>
            </a:r>
            <a:endParaRPr lang="th-TH" sz="2400" b="1" dirty="0">
              <a:solidFill>
                <a:srgbClr val="3796BF"/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3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2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2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25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75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/>
      <p:bldP spid="26" grpId="0" animBg="1"/>
      <p:bldP spid="25" grpId="0" animBg="1"/>
      <p:bldP spid="27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189">
            <a:extLst>
              <a:ext uri="{FF2B5EF4-FFF2-40B4-BE49-F238E27FC236}">
                <a16:creationId xmlns:a16="http://schemas.microsoft.com/office/drawing/2014/main" xmlns="" id="{C1E81322-BCE9-4C9A-A5D7-B45DB80F0494}"/>
              </a:ext>
            </a:extLst>
          </p:cNvPr>
          <p:cNvSpPr/>
          <p:nvPr/>
        </p:nvSpPr>
        <p:spPr>
          <a:xfrm>
            <a:off x="1" y="3698945"/>
            <a:ext cx="2894830" cy="30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ko-KR" altLang="en-US" sz="1350" kern="12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EBBBFF9-889A-469B-AE99-05372953CCAC}"/>
              </a:ext>
            </a:extLst>
          </p:cNvPr>
          <p:cNvSpPr txBox="1"/>
          <p:nvPr/>
        </p:nvSpPr>
        <p:spPr>
          <a:xfrm>
            <a:off x="3251379" y="3509680"/>
            <a:ext cx="9069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buClrTx/>
            </a:pPr>
            <a:r>
              <a:rPr lang="en-US" sz="2400" b="1" dirty="0" smtClean="0">
                <a:solidFill>
                  <a:srgbClr val="3A81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affle Regular" panose="02000000000000000000" pitchFamily="50" charset="0"/>
                <a:cs typeface="Waffle Regular" panose="02000000000000000000" pitchFamily="50" charset="0"/>
              </a:rPr>
              <a:t>1. </a:t>
            </a:r>
            <a:r>
              <a:rPr lang="th-TH" sz="2400" b="1" dirty="0" smtClean="0">
                <a:solidFill>
                  <a:srgbClr val="3A81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affle Regular" panose="02000000000000000000" pitchFamily="50" charset="0"/>
                <a:cs typeface="Waffle Regular" panose="02000000000000000000" pitchFamily="50" charset="0"/>
              </a:rPr>
              <a:t>ระบุ</a:t>
            </a:r>
            <a:r>
              <a:rPr lang="th-TH" sz="2400" b="1" dirty="0">
                <a:solidFill>
                  <a:srgbClr val="3A81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affle Regular" panose="02000000000000000000" pitchFamily="50" charset="0"/>
                <a:cs typeface="Waffle Regular" panose="02000000000000000000" pitchFamily="50" charset="0"/>
              </a:rPr>
              <a:t>ตัวตน</a:t>
            </a:r>
            <a:r>
              <a:rPr lang="en-US" altLang="ko-KR" sz="2400" b="1" kern="1200" dirty="0" smtClean="0">
                <a:solidFill>
                  <a:srgbClr val="3A81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affle Regular" panose="02000000000000000000" pitchFamily="50" charset="0"/>
                <a:cs typeface="Waffle Regular" panose="02000000000000000000" pitchFamily="50" charset="0"/>
              </a:rPr>
              <a:t> </a:t>
            </a:r>
            <a:endParaRPr lang="en-US" altLang="ko-KR" sz="2400" b="1" kern="1200" dirty="0">
              <a:solidFill>
                <a:srgbClr val="3A81B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sp>
        <p:nvSpPr>
          <p:cNvPr id="29" name="평행 사변형 211">
            <a:extLst>
              <a:ext uri="{FF2B5EF4-FFF2-40B4-BE49-F238E27FC236}">
                <a16:creationId xmlns:a16="http://schemas.microsoft.com/office/drawing/2014/main" xmlns="" id="{4C7C64B9-F5B0-4A23-B929-2D8390A76055}"/>
              </a:ext>
            </a:extLst>
          </p:cNvPr>
          <p:cNvSpPr/>
          <p:nvPr/>
        </p:nvSpPr>
        <p:spPr>
          <a:xfrm rot="16200000" flipH="1">
            <a:off x="2608754" y="3422820"/>
            <a:ext cx="870003" cy="297848"/>
          </a:xfrm>
          <a:prstGeom prst="parallelogram">
            <a:avLst>
              <a:gd name="adj" fmla="val 103225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ko-KR" altLang="en-US" sz="1350" kern="12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평행 사변형 212">
            <a:extLst>
              <a:ext uri="{FF2B5EF4-FFF2-40B4-BE49-F238E27FC236}">
                <a16:creationId xmlns:a16="http://schemas.microsoft.com/office/drawing/2014/main" xmlns="" id="{8985E6C9-ABFE-4A39-929F-D3ADF9DB9BFD}"/>
              </a:ext>
            </a:extLst>
          </p:cNvPr>
          <p:cNvSpPr/>
          <p:nvPr/>
        </p:nvSpPr>
        <p:spPr>
          <a:xfrm>
            <a:off x="2894831" y="3136742"/>
            <a:ext cx="1620000" cy="307800"/>
          </a:xfrm>
          <a:prstGeom prst="parallelogram">
            <a:avLst>
              <a:gd name="adj" fmla="val 9628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ko-KR" altLang="en-US" sz="1350" kern="12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평행 사변형 213">
            <a:extLst>
              <a:ext uri="{FF2B5EF4-FFF2-40B4-BE49-F238E27FC236}">
                <a16:creationId xmlns:a16="http://schemas.microsoft.com/office/drawing/2014/main" xmlns="" id="{C726F0A7-429A-42C8-8C3F-700DAAC88DB0}"/>
              </a:ext>
            </a:extLst>
          </p:cNvPr>
          <p:cNvSpPr/>
          <p:nvPr/>
        </p:nvSpPr>
        <p:spPr>
          <a:xfrm rot="16200000" flipH="1">
            <a:off x="3930929" y="2861460"/>
            <a:ext cx="870003" cy="297848"/>
          </a:xfrm>
          <a:prstGeom prst="parallelogram">
            <a:avLst>
              <a:gd name="adj" fmla="val 103225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buClrTx/>
            </a:pPr>
            <a:endParaRPr lang="ko-KR" altLang="en-US" sz="1350" kern="12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평행 사변형 214">
            <a:extLst>
              <a:ext uri="{FF2B5EF4-FFF2-40B4-BE49-F238E27FC236}">
                <a16:creationId xmlns:a16="http://schemas.microsoft.com/office/drawing/2014/main" xmlns="" id="{DBF20017-33CB-4189-89A3-D4ECF5F2E53A}"/>
              </a:ext>
            </a:extLst>
          </p:cNvPr>
          <p:cNvSpPr/>
          <p:nvPr/>
        </p:nvSpPr>
        <p:spPr>
          <a:xfrm>
            <a:off x="4217006" y="2575382"/>
            <a:ext cx="1620000" cy="307800"/>
          </a:xfrm>
          <a:prstGeom prst="parallelogram">
            <a:avLst>
              <a:gd name="adj" fmla="val 96284"/>
            </a:avLst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buClrTx/>
            </a:pPr>
            <a:endParaRPr lang="ko-KR" altLang="en-US" sz="1350" kern="12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평행 사변형 215">
            <a:extLst>
              <a:ext uri="{FF2B5EF4-FFF2-40B4-BE49-F238E27FC236}">
                <a16:creationId xmlns:a16="http://schemas.microsoft.com/office/drawing/2014/main" xmlns="" id="{E50DB357-A4CA-43A1-84F3-AEE9F8B777BA}"/>
              </a:ext>
            </a:extLst>
          </p:cNvPr>
          <p:cNvSpPr/>
          <p:nvPr/>
        </p:nvSpPr>
        <p:spPr>
          <a:xfrm rot="16200000" flipH="1">
            <a:off x="5253105" y="2300100"/>
            <a:ext cx="870003" cy="297848"/>
          </a:xfrm>
          <a:prstGeom prst="parallelogram">
            <a:avLst>
              <a:gd name="adj" fmla="val 103225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buClrTx/>
            </a:pPr>
            <a:endParaRPr lang="ko-KR" altLang="en-US" sz="1350" kern="12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평행 사변형 216">
            <a:extLst>
              <a:ext uri="{FF2B5EF4-FFF2-40B4-BE49-F238E27FC236}">
                <a16:creationId xmlns:a16="http://schemas.microsoft.com/office/drawing/2014/main" xmlns="" id="{B1651690-FB65-4553-A12D-0617E3DDDCE6}"/>
              </a:ext>
            </a:extLst>
          </p:cNvPr>
          <p:cNvSpPr/>
          <p:nvPr/>
        </p:nvSpPr>
        <p:spPr>
          <a:xfrm>
            <a:off x="5539182" y="2014022"/>
            <a:ext cx="1620000" cy="307800"/>
          </a:xfrm>
          <a:prstGeom prst="parallelogram">
            <a:avLst>
              <a:gd name="adj" fmla="val 9628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buClrTx/>
            </a:pPr>
            <a:endParaRPr lang="ko-KR" altLang="en-US" sz="1350" kern="12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평행 사변형 217">
            <a:extLst>
              <a:ext uri="{FF2B5EF4-FFF2-40B4-BE49-F238E27FC236}">
                <a16:creationId xmlns:a16="http://schemas.microsoft.com/office/drawing/2014/main" xmlns="" id="{C3F129B0-A587-4075-A11F-72CD215C1699}"/>
              </a:ext>
            </a:extLst>
          </p:cNvPr>
          <p:cNvSpPr/>
          <p:nvPr/>
        </p:nvSpPr>
        <p:spPr>
          <a:xfrm rot="16200000" flipH="1">
            <a:off x="6575281" y="1738740"/>
            <a:ext cx="870003" cy="297848"/>
          </a:xfrm>
          <a:prstGeom prst="parallelogram">
            <a:avLst>
              <a:gd name="adj" fmla="val 103225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buClrTx/>
            </a:pPr>
            <a:endParaRPr lang="ko-KR" altLang="en-US" sz="1350" kern="12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평행 사변형 218">
            <a:extLst>
              <a:ext uri="{FF2B5EF4-FFF2-40B4-BE49-F238E27FC236}">
                <a16:creationId xmlns:a16="http://schemas.microsoft.com/office/drawing/2014/main" xmlns="" id="{3977DF44-99CB-4E32-ADAA-7D5AC742399F}"/>
              </a:ext>
            </a:extLst>
          </p:cNvPr>
          <p:cNvSpPr/>
          <p:nvPr/>
        </p:nvSpPr>
        <p:spPr>
          <a:xfrm>
            <a:off x="6861333" y="1445781"/>
            <a:ext cx="1620000" cy="307800"/>
          </a:xfrm>
          <a:prstGeom prst="parallelogram">
            <a:avLst>
              <a:gd name="adj" fmla="val 96284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buClrTx/>
            </a:pPr>
            <a:r>
              <a:rPr lang="th-TH" altLang="ko-KR" sz="1800" b="1" kern="1200" dirty="0" smtClean="0">
                <a:solidFill>
                  <a:srgbClr val="FF0000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* หากต้องการ</a:t>
            </a:r>
            <a:endParaRPr lang="ko-KR" altLang="en-US" sz="1800" b="1" kern="1200" dirty="0">
              <a:solidFill>
                <a:srgbClr val="FF0000"/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sp>
        <p:nvSpPr>
          <p:cNvPr id="37" name="Parallelogram 30">
            <a:extLst>
              <a:ext uri="{FF2B5EF4-FFF2-40B4-BE49-F238E27FC236}">
                <a16:creationId xmlns:a16="http://schemas.microsoft.com/office/drawing/2014/main" xmlns="" id="{374DA8DE-8393-46EC-913C-C7DA7E53A07E}"/>
              </a:ext>
            </a:extLst>
          </p:cNvPr>
          <p:cNvSpPr/>
          <p:nvPr/>
        </p:nvSpPr>
        <p:spPr>
          <a:xfrm flipH="1">
            <a:off x="4959447" y="2118640"/>
            <a:ext cx="263764" cy="264416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buClrTx/>
            </a:pPr>
            <a:endParaRPr lang="ko-KR" altLang="en-US" sz="135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38" name="Donut 8">
            <a:extLst>
              <a:ext uri="{FF2B5EF4-FFF2-40B4-BE49-F238E27FC236}">
                <a16:creationId xmlns:a16="http://schemas.microsoft.com/office/drawing/2014/main" xmlns="" id="{E28F3A11-B1D7-43D3-A28F-52FC03F95289}"/>
              </a:ext>
            </a:extLst>
          </p:cNvPr>
          <p:cNvSpPr/>
          <p:nvPr/>
        </p:nvSpPr>
        <p:spPr>
          <a:xfrm>
            <a:off x="6249120" y="1488943"/>
            <a:ext cx="256060" cy="30607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buClrTx/>
            </a:pPr>
            <a:endParaRPr lang="ko-KR" altLang="en-US" sz="135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Donut 24">
            <a:extLst>
              <a:ext uri="{FF2B5EF4-FFF2-40B4-BE49-F238E27FC236}">
                <a16:creationId xmlns:a16="http://schemas.microsoft.com/office/drawing/2014/main" xmlns="" id="{353E65AC-C67D-4971-808D-3D2E13669FB4}"/>
              </a:ext>
            </a:extLst>
          </p:cNvPr>
          <p:cNvSpPr/>
          <p:nvPr/>
        </p:nvSpPr>
        <p:spPr>
          <a:xfrm>
            <a:off x="3600767" y="2640292"/>
            <a:ext cx="296413" cy="298826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buClrTx/>
            </a:pPr>
            <a:endParaRPr lang="ko-KR" altLang="en-US" sz="135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자유형 151">
            <a:extLst>
              <a:ext uri="{FF2B5EF4-FFF2-40B4-BE49-F238E27FC236}">
                <a16:creationId xmlns:a16="http://schemas.microsoft.com/office/drawing/2014/main" xmlns="" id="{A6D71335-F7EE-48A8-9FCB-DB78C0B593F0}"/>
              </a:ext>
            </a:extLst>
          </p:cNvPr>
          <p:cNvSpPr/>
          <p:nvPr/>
        </p:nvSpPr>
        <p:spPr>
          <a:xfrm>
            <a:off x="7621819" y="935160"/>
            <a:ext cx="276819" cy="290541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buClrTx/>
            </a:pPr>
            <a:endParaRPr lang="ko-KR" altLang="en-US" sz="135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371906" y="4161480"/>
            <a:ext cx="1522925" cy="836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chemeClr val="tx1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มีการระบุตัวตนเพื่อให้มั่นใจว่าผู้ที่เข้ามาใช้งานระบบมีสิทธิ์ในการประเมินอาจารย์ผู้สอน</a:t>
            </a:r>
            <a:endParaRPr lang="en-US" sz="1600" dirty="0">
              <a:solidFill>
                <a:schemeClr val="tx1"/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18321" y="-50237"/>
            <a:ext cx="590886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th-TH" sz="4000" b="1" spc="300" dirty="0">
                <a:solidFill>
                  <a:schemeClr val="accent1">
                    <a:lumMod val="75000"/>
                  </a:schemeClr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วิเคราะห์ขั้นตอนของ</a:t>
            </a:r>
            <a:r>
              <a:rPr lang="th-TH" sz="4000" b="1" spc="300" dirty="0" smtClean="0">
                <a:solidFill>
                  <a:schemeClr val="accent1">
                    <a:lumMod val="75000"/>
                  </a:schemeClr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ฟังก์ชันการประเมิน</a:t>
            </a:r>
            <a:endParaRPr lang="en-US" sz="4000" spc="300" dirty="0">
              <a:solidFill>
                <a:schemeClr val="accent1">
                  <a:lumMod val="75000"/>
                </a:schemeClr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AEBBBFF9-889A-469B-AE99-05372953CCAC}"/>
              </a:ext>
            </a:extLst>
          </p:cNvPr>
          <p:cNvSpPr txBox="1"/>
          <p:nvPr/>
        </p:nvSpPr>
        <p:spPr>
          <a:xfrm>
            <a:off x="4630994" y="2895594"/>
            <a:ext cx="90816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buClrTx/>
            </a:pPr>
            <a:r>
              <a:rPr lang="en-US" sz="2400" b="1" dirty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affle Regular" panose="02000000000000000000" pitchFamily="50" charset="0"/>
                <a:cs typeface="Waffle Regular" panose="02000000000000000000" pitchFamily="50" charset="0"/>
              </a:rPr>
              <a:t>2</a:t>
            </a:r>
            <a:r>
              <a:rPr lang="en-US" sz="24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affle Regular" panose="02000000000000000000" pitchFamily="50" charset="0"/>
                <a:cs typeface="Waffle Regular" panose="02000000000000000000" pitchFamily="50" charset="0"/>
              </a:rPr>
              <a:t>. </a:t>
            </a:r>
            <a:r>
              <a:rPr lang="th-TH" sz="24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affle Regular" panose="02000000000000000000" pitchFamily="50" charset="0"/>
                <a:cs typeface="Waffle Regular" panose="02000000000000000000" pitchFamily="50" charset="0"/>
              </a:rPr>
              <a:t>เลือก</a:t>
            </a:r>
            <a:r>
              <a:rPr lang="en-US" sz="24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affle Regular" panose="02000000000000000000" pitchFamily="50" charset="0"/>
                <a:cs typeface="Waffle Regular" panose="02000000000000000000" pitchFamily="50" charset="0"/>
              </a:rPr>
              <a:t>      </a:t>
            </a:r>
            <a:r>
              <a:rPr lang="th-TH" sz="24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affle Regular" panose="02000000000000000000" pitchFamily="50" charset="0"/>
                <a:cs typeface="Waffle Regular" panose="02000000000000000000" pitchFamily="50" charset="0"/>
              </a:rPr>
              <a:t>อาจารย์</a:t>
            </a:r>
            <a:r>
              <a:rPr lang="en-US" altLang="ko-KR" sz="2400" b="1" kern="1200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affle Regular" panose="02000000000000000000" pitchFamily="50" charset="0"/>
                <a:cs typeface="Waffle Regular" panose="02000000000000000000" pitchFamily="50" charset="0"/>
              </a:rPr>
              <a:t> </a:t>
            </a:r>
            <a:endParaRPr lang="en-US" altLang="ko-KR" sz="2400" b="1" kern="1200" dirty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AEBBBFF9-889A-469B-AE99-05372953CCAC}"/>
              </a:ext>
            </a:extLst>
          </p:cNvPr>
          <p:cNvSpPr txBox="1"/>
          <p:nvPr/>
        </p:nvSpPr>
        <p:spPr>
          <a:xfrm>
            <a:off x="5954430" y="2383056"/>
            <a:ext cx="90690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buClrTx/>
            </a:pPr>
            <a:r>
              <a:rPr lang="en-US" sz="2400" b="1" dirty="0">
                <a:solidFill>
                  <a:srgbClr val="8BAB4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affle Regular" panose="02000000000000000000" pitchFamily="50" charset="0"/>
                <a:cs typeface="Waffle Regular" panose="02000000000000000000" pitchFamily="50" charset="0"/>
              </a:rPr>
              <a:t>3</a:t>
            </a:r>
            <a:r>
              <a:rPr lang="en-US" sz="2400" b="1" dirty="0" smtClean="0">
                <a:solidFill>
                  <a:srgbClr val="8BAB4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affle Regular" panose="02000000000000000000" pitchFamily="50" charset="0"/>
                <a:cs typeface="Waffle Regular" panose="02000000000000000000" pitchFamily="50" charset="0"/>
              </a:rPr>
              <a:t>. </a:t>
            </a:r>
            <a:r>
              <a:rPr lang="th-TH" sz="2400" b="1" dirty="0" smtClean="0">
                <a:solidFill>
                  <a:srgbClr val="8BAB4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affle Regular" panose="02000000000000000000" pitchFamily="50" charset="0"/>
                <a:cs typeface="Waffle Regular" panose="02000000000000000000" pitchFamily="50" charset="0"/>
              </a:rPr>
              <a:t>ทำ</a:t>
            </a:r>
            <a:r>
              <a:rPr lang="th-TH" sz="2400" b="1" dirty="0">
                <a:solidFill>
                  <a:srgbClr val="8BAB4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affle Regular" panose="02000000000000000000" pitchFamily="50" charset="0"/>
                <a:cs typeface="Waffle Regular" panose="02000000000000000000" pitchFamily="50" charset="0"/>
              </a:rPr>
              <a:t>การประเมิน</a:t>
            </a:r>
            <a:r>
              <a:rPr lang="en-US" altLang="ko-KR" sz="2400" b="1" kern="1200" dirty="0" smtClean="0">
                <a:solidFill>
                  <a:srgbClr val="8BAB4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affle Regular" panose="02000000000000000000" pitchFamily="50" charset="0"/>
                <a:cs typeface="Waffle Regular" panose="02000000000000000000" pitchFamily="50" charset="0"/>
              </a:rPr>
              <a:t> </a:t>
            </a:r>
            <a:endParaRPr lang="en-US" altLang="ko-KR" sz="2400" b="1" kern="1200" dirty="0">
              <a:solidFill>
                <a:srgbClr val="8BAB4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AEBBBFF9-889A-469B-AE99-05372953CCAC}"/>
              </a:ext>
            </a:extLst>
          </p:cNvPr>
          <p:cNvSpPr txBox="1"/>
          <p:nvPr/>
        </p:nvSpPr>
        <p:spPr>
          <a:xfrm>
            <a:off x="7256181" y="1790375"/>
            <a:ext cx="122319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buClrTx/>
            </a:pPr>
            <a:r>
              <a:rPr lang="en-US" sz="2400" b="1" dirty="0">
                <a:solidFill>
                  <a:srgbClr val="8B81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affle Regular" panose="02000000000000000000" pitchFamily="50" charset="0"/>
                <a:cs typeface="Waffle Regular" panose="02000000000000000000" pitchFamily="50" charset="0"/>
              </a:rPr>
              <a:t>4</a:t>
            </a:r>
            <a:r>
              <a:rPr lang="en-US" sz="2400" b="1" dirty="0" smtClean="0">
                <a:solidFill>
                  <a:srgbClr val="8B81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affle Regular" panose="02000000000000000000" pitchFamily="50" charset="0"/>
                <a:cs typeface="Waffle Regular" panose="02000000000000000000" pitchFamily="50" charset="0"/>
              </a:rPr>
              <a:t>. </a:t>
            </a:r>
            <a:r>
              <a:rPr lang="th-TH" sz="2400" b="1" dirty="0" smtClean="0">
                <a:solidFill>
                  <a:srgbClr val="8B81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affle Regular" panose="02000000000000000000" pitchFamily="50" charset="0"/>
                <a:cs typeface="Waffle Regular" panose="02000000000000000000" pitchFamily="50" charset="0"/>
              </a:rPr>
              <a:t>แก้ไข</a:t>
            </a:r>
            <a:r>
              <a:rPr lang="th-TH" sz="2400" b="1" dirty="0">
                <a:solidFill>
                  <a:srgbClr val="8B81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affle Regular" panose="02000000000000000000" pitchFamily="50" charset="0"/>
                <a:cs typeface="Waffle Regular" panose="02000000000000000000" pitchFamily="50" charset="0"/>
              </a:rPr>
              <a:t>คำตอบในแบบประเมิน </a:t>
            </a:r>
            <a:r>
              <a:rPr lang="en-US" altLang="ko-KR" sz="2400" b="1" kern="1200" dirty="0" smtClean="0">
                <a:solidFill>
                  <a:srgbClr val="8B81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affle Regular" panose="02000000000000000000" pitchFamily="50" charset="0"/>
                <a:cs typeface="Waffle Regular" panose="02000000000000000000" pitchFamily="50" charset="0"/>
              </a:rPr>
              <a:t> </a:t>
            </a:r>
            <a:endParaRPr lang="en-US" altLang="ko-KR" sz="2400" b="1" kern="1200" dirty="0">
              <a:solidFill>
                <a:srgbClr val="8B81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863540" y="3492530"/>
            <a:ext cx="2293483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h-TH" sz="1600" dirty="0" smtClean="0">
                <a:solidFill>
                  <a:schemeClr val="tx1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ผู้ใช้</a:t>
            </a:r>
            <a:r>
              <a:rPr lang="th-TH" sz="1600" dirty="0">
                <a:solidFill>
                  <a:schemeClr val="tx1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เลือกข้อที่ต้องการแก้ไข ระบบจะแสดงให้ผู้ใช้ทำแบบประเมินข้อนั้นอีกครั้ง โดยจะมีปุ่มเสร็จ</a:t>
            </a:r>
            <a:r>
              <a:rPr lang="th-TH" sz="1600" dirty="0" smtClean="0">
                <a:solidFill>
                  <a:schemeClr val="tx1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สิ้น     </a:t>
            </a:r>
            <a:r>
              <a:rPr lang="th-TH" sz="1600" dirty="0">
                <a:solidFill>
                  <a:schemeClr val="tx1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ให้ผู้ใช้กดเพื่อยืนยันการแก้ไข และ</a:t>
            </a:r>
            <a:r>
              <a:rPr lang="th-TH" sz="1600" dirty="0" smtClean="0">
                <a:solidFill>
                  <a:schemeClr val="tx1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กลับไปยังข้อ</a:t>
            </a:r>
            <a:r>
              <a:rPr lang="th-TH" sz="1600" dirty="0">
                <a:solidFill>
                  <a:schemeClr val="tx1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ที่ต้องการ</a:t>
            </a:r>
            <a:r>
              <a:rPr lang="th-TH" sz="1600" dirty="0" smtClean="0">
                <a:solidFill>
                  <a:schemeClr val="tx1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แก้ไข  เมื่อ</a:t>
            </a:r>
            <a:r>
              <a:rPr lang="th-TH" sz="1600" dirty="0">
                <a:solidFill>
                  <a:schemeClr val="tx1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ผู้ใช้แก้ไขการประเมินตามที่ต้องการได้แล้ว ผู้ใช้สามารถกดปิด</a:t>
            </a:r>
            <a:r>
              <a:rPr lang="th-TH" sz="1600" dirty="0" smtClean="0">
                <a:solidFill>
                  <a:schemeClr val="tx1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หน้าต่าง    </a:t>
            </a:r>
            <a:r>
              <a:rPr lang="th-TH" sz="1600" dirty="0">
                <a:solidFill>
                  <a:schemeClr val="tx1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และกลับเข้าสู่ส่วนของการทำแบบประเมิน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631770" y="601037"/>
            <a:ext cx="18393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chemeClr val="tx1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มีคำถามในแบบประเมินให้ผู้ใช้ทำการประเมินหน้าละหนึ่งข้อ ซึ่งจะทำให้ข้อมูลไม่เยอะจนเกินไป เพื่อให้ผู้ใช้จดจ่อกับคำถามข้อนั้นๆ เพียงข้อดียว</a:t>
            </a:r>
            <a:endParaRPr lang="en-US" sz="1600" dirty="0">
              <a:solidFill>
                <a:schemeClr val="tx1"/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69020" y="1657140"/>
            <a:ext cx="16983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 smtClean="0">
                <a:solidFill>
                  <a:schemeClr val="tx1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ผู้ใช้เลือกอาจารย์ที่ต้องการประเมิน</a:t>
            </a:r>
            <a:r>
              <a:rPr lang="en-US" sz="1600" dirty="0" smtClean="0">
                <a:solidFill>
                  <a:schemeClr val="tx1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 </a:t>
            </a:r>
            <a:r>
              <a:rPr lang="th-TH" sz="1600" dirty="0" smtClean="0">
                <a:solidFill>
                  <a:schemeClr val="tx1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โดย</a:t>
            </a:r>
            <a:r>
              <a:rPr lang="th-TH" sz="1600" dirty="0">
                <a:solidFill>
                  <a:schemeClr val="tx1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แต่ละรายชื่อประกอบด้วย </a:t>
            </a:r>
            <a:r>
              <a:rPr lang="th-TH" sz="1600" dirty="0" smtClean="0">
                <a:solidFill>
                  <a:schemeClr val="tx1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   ชื่อ</a:t>
            </a:r>
            <a:r>
              <a:rPr lang="th-TH" sz="1600" dirty="0">
                <a:solidFill>
                  <a:schemeClr val="tx1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พร้อมรูปภาพอาจารย์ รหัสวิชา </a:t>
            </a:r>
            <a:r>
              <a:rPr lang="en-US" sz="1600" dirty="0">
                <a:solidFill>
                  <a:schemeClr val="tx1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Section </a:t>
            </a:r>
            <a:r>
              <a:rPr lang="th-TH" sz="1600" dirty="0">
                <a:solidFill>
                  <a:schemeClr val="tx1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และสถานะการ</a:t>
            </a:r>
            <a:r>
              <a:rPr lang="th-TH" sz="1600" dirty="0" smtClean="0">
                <a:solidFill>
                  <a:schemeClr val="tx1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ประเมิน</a:t>
            </a:r>
            <a:endParaRPr lang="en-US" sz="1600" dirty="0" smtClean="0">
              <a:solidFill>
                <a:schemeClr val="tx1"/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  </a:t>
            </a:r>
          </a:p>
          <a:p>
            <a:endParaRPr lang="en-US" sz="1600" dirty="0">
              <a:solidFill>
                <a:schemeClr val="tx1"/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988" y="2373810"/>
            <a:ext cx="656342" cy="656342"/>
          </a:xfrm>
          <a:prstGeom prst="rect">
            <a:avLst/>
          </a:prstGeom>
          <a:noFill/>
        </p:spPr>
      </p:pic>
      <p:pic>
        <p:nvPicPr>
          <p:cNvPr id="56" name="Picture 5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892" y="1833014"/>
            <a:ext cx="663826" cy="732850"/>
          </a:xfrm>
          <a:prstGeom prst="rect">
            <a:avLst/>
          </a:prstGeom>
        </p:spPr>
      </p:pic>
      <p:pic>
        <p:nvPicPr>
          <p:cNvPr id="57" name="Picture 5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015" y="1304765"/>
            <a:ext cx="543901" cy="566221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914" y="694286"/>
            <a:ext cx="715447" cy="715447"/>
          </a:xfrm>
          <a:prstGeom prst="rect">
            <a:avLst/>
          </a:prstGeom>
        </p:spPr>
      </p:pic>
      <p:cxnSp>
        <p:nvCxnSpPr>
          <p:cNvPr id="63" name="Elbow Connector 62"/>
          <p:cNvCxnSpPr/>
          <p:nvPr/>
        </p:nvCxnSpPr>
        <p:spPr>
          <a:xfrm flipV="1">
            <a:off x="2878618" y="3926880"/>
            <a:ext cx="810000" cy="700960"/>
          </a:xfrm>
          <a:prstGeom prst="bentConnector2">
            <a:avLst/>
          </a:prstGeom>
          <a:ln w="12700">
            <a:solidFill>
              <a:srgbClr val="3A81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endCxn id="32" idx="5"/>
          </p:cNvCxnSpPr>
          <p:nvPr/>
        </p:nvCxnSpPr>
        <p:spPr>
          <a:xfrm>
            <a:off x="2342699" y="2143914"/>
            <a:ext cx="2022488" cy="585368"/>
          </a:xfrm>
          <a:prstGeom prst="bentConnector3">
            <a:avLst>
              <a:gd name="adj1" fmla="val 91444"/>
            </a:avLst>
          </a:prstGeom>
          <a:ln w="127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/>
          <p:cNvCxnSpPr>
            <a:stCxn id="50" idx="3"/>
            <a:endCxn id="34" idx="5"/>
          </p:cNvCxnSpPr>
          <p:nvPr/>
        </p:nvCxnSpPr>
        <p:spPr>
          <a:xfrm>
            <a:off x="5471163" y="1139646"/>
            <a:ext cx="216200" cy="1028276"/>
          </a:xfrm>
          <a:prstGeom prst="bentConnector3">
            <a:avLst/>
          </a:prstGeom>
          <a:ln w="12700">
            <a:solidFill>
              <a:srgbClr val="8BAB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/>
          <p:cNvCxnSpPr>
            <a:stCxn id="48" idx="2"/>
            <a:endCxn id="49" idx="0"/>
          </p:cNvCxnSpPr>
          <p:nvPr/>
        </p:nvCxnSpPr>
        <p:spPr>
          <a:xfrm rot="5400000">
            <a:off x="6957286" y="2582036"/>
            <a:ext cx="963491" cy="857497"/>
          </a:xfrm>
          <a:prstGeom prst="bentConnector3">
            <a:avLst>
              <a:gd name="adj1" fmla="val 50000"/>
            </a:avLst>
          </a:prstGeom>
          <a:ln w="12700">
            <a:solidFill>
              <a:srgbClr val="8B81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/>
          <p:cNvSpPr/>
          <p:nvPr/>
        </p:nvSpPr>
        <p:spPr>
          <a:xfrm>
            <a:off x="2188424" y="1964740"/>
            <a:ext cx="303449" cy="307800"/>
          </a:xfrm>
          <a:prstGeom prst="ellipse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6843477" y="3225042"/>
            <a:ext cx="303449" cy="307800"/>
          </a:xfrm>
          <a:prstGeom prst="ellipse">
            <a:avLst/>
          </a:prstGeom>
          <a:solidFill>
            <a:srgbClr val="8B81D2"/>
          </a:solidFill>
          <a:ln>
            <a:solidFill>
              <a:srgbClr val="8B81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5427539" y="895156"/>
            <a:ext cx="303449" cy="307800"/>
          </a:xfrm>
          <a:prstGeom prst="ellipse">
            <a:avLst/>
          </a:prstGeom>
          <a:solidFill>
            <a:srgbClr val="8BAB42"/>
          </a:solidFill>
          <a:ln>
            <a:solidFill>
              <a:srgbClr val="8BAB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2796673" y="4481285"/>
            <a:ext cx="303449" cy="307800"/>
          </a:xfrm>
          <a:prstGeom prst="ellipse">
            <a:avLst/>
          </a:prstGeom>
          <a:solidFill>
            <a:srgbClr val="3A81BA"/>
          </a:solidFill>
          <a:ln>
            <a:solidFill>
              <a:srgbClr val="3A81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2218321" y="1913426"/>
            <a:ext cx="227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Waffle Regular" panose="02000000000000000000" pitchFamily="50" charset="0"/>
                <a:cs typeface="Waffle Regular" panose="02000000000000000000" pitchFamily="50" charset="0"/>
              </a:rPr>
              <a:t>2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6869761" y="3178887"/>
            <a:ext cx="227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Waffle Regular" panose="02000000000000000000" pitchFamily="50" charset="0"/>
                <a:cs typeface="Waffle Regular" panose="02000000000000000000" pitchFamily="50" charset="0"/>
              </a:rPr>
              <a:t>4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460957" y="833482"/>
            <a:ext cx="227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Waffle Regular" panose="02000000000000000000" pitchFamily="50" charset="0"/>
                <a:cs typeface="Waffle Regular" panose="02000000000000000000" pitchFamily="50" charset="0"/>
              </a:rPr>
              <a:t>3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2820500" y="4420725"/>
            <a:ext cx="227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 smtClean="0">
                <a:latin typeface="Waffle Regular" panose="02000000000000000000" pitchFamily="50" charset="0"/>
                <a:cs typeface="Waffle Regular" panose="02000000000000000000" pitchFamily="50" charset="0"/>
              </a:rPr>
              <a:t>1</a:t>
            </a:r>
            <a:endParaRPr lang="en-US" sz="2000" b="1" dirty="0"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32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7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7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41" grpId="0"/>
      <p:bldP spid="42" grpId="0"/>
      <p:bldP spid="46" grpId="0"/>
      <p:bldP spid="47" grpId="0"/>
      <p:bldP spid="48" grpId="0"/>
      <p:bldP spid="49" grpId="0" animBg="1"/>
      <p:bldP spid="50" grpId="0"/>
      <p:bldP spid="51" grpId="0"/>
      <p:bldP spid="82" grpId="0" animBg="1"/>
      <p:bldP spid="83" grpId="0" animBg="1"/>
      <p:bldP spid="84" grpId="0" animBg="1"/>
      <p:bldP spid="85" grpId="0" animBg="1"/>
      <p:bldP spid="86" grpId="0"/>
      <p:bldP spid="87" grpId="0"/>
      <p:bldP spid="88" grpId="0"/>
      <p:bldP spid="8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/>
          <p:cNvSpPr/>
          <p:nvPr/>
        </p:nvSpPr>
        <p:spPr>
          <a:xfrm>
            <a:off x="4767823" y="2416913"/>
            <a:ext cx="3781777" cy="1071053"/>
          </a:xfrm>
          <a:prstGeom prst="round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/>
          <p:cNvSpPr/>
          <p:nvPr/>
        </p:nvSpPr>
        <p:spPr>
          <a:xfrm>
            <a:off x="4767823" y="1109002"/>
            <a:ext cx="3781777" cy="1071053"/>
          </a:xfrm>
          <a:prstGeom prst="round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/>
          <p:cNvSpPr/>
          <p:nvPr/>
        </p:nvSpPr>
        <p:spPr>
          <a:xfrm>
            <a:off x="4767823" y="3706672"/>
            <a:ext cx="3781777" cy="1071053"/>
          </a:xfrm>
          <a:prstGeom prst="round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/>
          <p:cNvSpPr/>
          <p:nvPr/>
        </p:nvSpPr>
        <p:spPr>
          <a:xfrm>
            <a:off x="562844" y="3704931"/>
            <a:ext cx="3781777" cy="1071053"/>
          </a:xfrm>
          <a:prstGeom prst="round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/>
          <p:cNvSpPr/>
          <p:nvPr/>
        </p:nvSpPr>
        <p:spPr>
          <a:xfrm>
            <a:off x="562845" y="2416914"/>
            <a:ext cx="3781777" cy="1071053"/>
          </a:xfrm>
          <a:prstGeom prst="round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/>
          <p:cNvSpPr/>
          <p:nvPr/>
        </p:nvSpPr>
        <p:spPr>
          <a:xfrm>
            <a:off x="566752" y="1109002"/>
            <a:ext cx="3781777" cy="1071053"/>
          </a:xfrm>
          <a:prstGeom prst="round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368;p35"/>
          <p:cNvSpPr txBox="1">
            <a:spLocks/>
          </p:cNvSpPr>
          <p:nvPr/>
        </p:nvSpPr>
        <p:spPr>
          <a:xfrm>
            <a:off x="5013780" y="300599"/>
            <a:ext cx="3852983" cy="690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5000" b="0" spc="600" dirty="0">
                <a:ln w="28575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Waffle Regular" panose="02000000000000000000" pitchFamily="50" charset="0"/>
                <a:cs typeface="Waffle Regular" panose="02000000000000000000" pitchFamily="50" charset="0"/>
              </a:rPr>
              <a:t>ICON GLOSSARY</a:t>
            </a:r>
          </a:p>
        </p:txBody>
      </p:sp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86" y="1253065"/>
            <a:ext cx="711201" cy="68580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34" y="2511477"/>
            <a:ext cx="708653" cy="694568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73" y="3802904"/>
            <a:ext cx="904625" cy="8594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782" y="1196623"/>
            <a:ext cx="879017" cy="804672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697" y="2511476"/>
            <a:ext cx="719455" cy="7812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780" y="3802902"/>
            <a:ext cx="859409" cy="859409"/>
          </a:xfrm>
          <a:prstGeom prst="rect">
            <a:avLst/>
          </a:prstGeom>
        </p:spPr>
      </p:pic>
      <p:sp>
        <p:nvSpPr>
          <p:cNvPr id="14" name="Google Shape;190;p15"/>
          <p:cNvSpPr txBox="1">
            <a:spLocks/>
          </p:cNvSpPr>
          <p:nvPr/>
        </p:nvSpPr>
        <p:spPr>
          <a:xfrm>
            <a:off x="1811953" y="1154065"/>
            <a:ext cx="2543958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600" b="1" spc="300" dirty="0">
                <a:solidFill>
                  <a:schemeClr val="tx1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แจ้งเตือนเมื่อไม่มีข่าวประชาสัมพันธ์ใหม่</a:t>
            </a:r>
            <a:endParaRPr lang="en-US" sz="2600" b="1" spc="300" dirty="0">
              <a:solidFill>
                <a:schemeClr val="tx1"/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sp>
        <p:nvSpPr>
          <p:cNvPr id="15" name="Google Shape;190;p15"/>
          <p:cNvSpPr txBox="1">
            <a:spLocks/>
          </p:cNvSpPr>
          <p:nvPr/>
        </p:nvSpPr>
        <p:spPr>
          <a:xfrm>
            <a:off x="1811953" y="2421245"/>
            <a:ext cx="2543958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600" b="1" spc="300" dirty="0">
                <a:solidFill>
                  <a:schemeClr val="tx1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แจ้งเตือนเมื่อมีข่าวประชาสัมพันธ์ใหม่</a:t>
            </a:r>
            <a:endParaRPr lang="en-US" sz="2600" b="1" spc="300" dirty="0">
              <a:solidFill>
                <a:schemeClr val="tx1"/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sp>
        <p:nvSpPr>
          <p:cNvPr id="16" name="Google Shape;190;p15"/>
          <p:cNvSpPr txBox="1">
            <a:spLocks/>
          </p:cNvSpPr>
          <p:nvPr/>
        </p:nvSpPr>
        <p:spPr>
          <a:xfrm>
            <a:off x="1800663" y="3970347"/>
            <a:ext cx="2543958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600" b="1" spc="300" dirty="0">
                <a:solidFill>
                  <a:schemeClr val="tx1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รายชื่ออาจารย์ทั้งหมด</a:t>
            </a:r>
            <a:endParaRPr lang="en-US" sz="2600" b="1" spc="300" dirty="0">
              <a:solidFill>
                <a:schemeClr val="tx1"/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sp>
        <p:nvSpPr>
          <p:cNvPr id="17" name="Google Shape;190;p15"/>
          <p:cNvSpPr txBox="1">
            <a:spLocks/>
          </p:cNvSpPr>
          <p:nvPr/>
        </p:nvSpPr>
        <p:spPr>
          <a:xfrm>
            <a:off x="6137441" y="1169698"/>
            <a:ext cx="2543958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600" b="1" spc="300" dirty="0">
                <a:solidFill>
                  <a:schemeClr val="tx1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อาจารย์ที่ผู้ใช้กำลัง</a:t>
            </a:r>
          </a:p>
          <a:p>
            <a:r>
              <a:rPr lang="th-TH" sz="2600" b="1" spc="300" dirty="0">
                <a:solidFill>
                  <a:schemeClr val="tx1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ทำแบบประเมินอยู่</a:t>
            </a:r>
            <a:endParaRPr lang="en-US" sz="2600" b="1" spc="300" dirty="0">
              <a:solidFill>
                <a:schemeClr val="tx1"/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sp>
        <p:nvSpPr>
          <p:cNvPr id="18" name="Google Shape;190;p15"/>
          <p:cNvSpPr txBox="1">
            <a:spLocks/>
          </p:cNvSpPr>
          <p:nvPr/>
        </p:nvSpPr>
        <p:spPr>
          <a:xfrm>
            <a:off x="6160018" y="2645790"/>
            <a:ext cx="1911780" cy="560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600" b="1" spc="300" dirty="0">
                <a:solidFill>
                  <a:schemeClr val="tx1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ทำแบบประเมิน</a:t>
            </a:r>
            <a:endParaRPr lang="en-US" sz="2600" b="1" spc="300" dirty="0">
              <a:solidFill>
                <a:schemeClr val="tx1"/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sp>
        <p:nvSpPr>
          <p:cNvPr id="19" name="Google Shape;190;p15"/>
          <p:cNvSpPr txBox="1">
            <a:spLocks/>
          </p:cNvSpPr>
          <p:nvPr/>
        </p:nvSpPr>
        <p:spPr>
          <a:xfrm>
            <a:off x="6103333" y="3802902"/>
            <a:ext cx="2543958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600" b="1" spc="300" dirty="0">
                <a:solidFill>
                  <a:schemeClr val="tx1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ดูสถิติผลการประเมินของอาจารย์ผู้สอน</a:t>
            </a:r>
            <a:endParaRPr lang="en-US" sz="2600" b="1" spc="300" dirty="0">
              <a:solidFill>
                <a:schemeClr val="tx1"/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3850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  <p:bldP spid="22" grpId="0" animBg="1"/>
      <p:bldP spid="4" grpId="0" animBg="1"/>
      <p:bldP spid="5" grpId="0" animBg="1"/>
      <p:bldP spid="6" grpId="0" animBg="1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/>
          <p:cNvSpPr/>
          <p:nvPr/>
        </p:nvSpPr>
        <p:spPr>
          <a:xfrm>
            <a:off x="4767823" y="2845894"/>
            <a:ext cx="3781777" cy="1071053"/>
          </a:xfrm>
          <a:prstGeom prst="round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/>
          <p:cNvSpPr/>
          <p:nvPr/>
        </p:nvSpPr>
        <p:spPr>
          <a:xfrm>
            <a:off x="4767823" y="1537983"/>
            <a:ext cx="3781777" cy="1071053"/>
          </a:xfrm>
          <a:prstGeom prst="round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/>
          <p:cNvSpPr/>
          <p:nvPr/>
        </p:nvSpPr>
        <p:spPr>
          <a:xfrm>
            <a:off x="562845" y="2845895"/>
            <a:ext cx="3781777" cy="1071053"/>
          </a:xfrm>
          <a:prstGeom prst="round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/>
          <p:cNvSpPr/>
          <p:nvPr/>
        </p:nvSpPr>
        <p:spPr>
          <a:xfrm>
            <a:off x="566752" y="1537983"/>
            <a:ext cx="3781777" cy="1071053"/>
          </a:xfrm>
          <a:prstGeom prst="round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368;p35"/>
          <p:cNvSpPr txBox="1">
            <a:spLocks/>
          </p:cNvSpPr>
          <p:nvPr/>
        </p:nvSpPr>
        <p:spPr>
          <a:xfrm>
            <a:off x="4970695" y="384046"/>
            <a:ext cx="3852983" cy="690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5000" b="0" spc="600" dirty="0">
                <a:ln w="28575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Waffle Regular" panose="02000000000000000000" pitchFamily="50" charset="0"/>
                <a:cs typeface="Waffle Regular" panose="02000000000000000000" pitchFamily="50" charset="0"/>
              </a:rPr>
              <a:t>ICON GLOSSARY</a:t>
            </a:r>
          </a:p>
        </p:txBody>
      </p:sp>
      <p:sp>
        <p:nvSpPr>
          <p:cNvPr id="14" name="Google Shape;190;p15"/>
          <p:cNvSpPr txBox="1">
            <a:spLocks/>
          </p:cNvSpPr>
          <p:nvPr/>
        </p:nvSpPr>
        <p:spPr>
          <a:xfrm>
            <a:off x="2116484" y="1782512"/>
            <a:ext cx="1235639" cy="6267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600" b="1" spc="300" dirty="0" smtClean="0">
                <a:solidFill>
                  <a:schemeClr val="tx1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ชื่อผู้ใช้</a:t>
            </a:r>
            <a:endParaRPr lang="en-US" sz="2600" b="1" spc="300" dirty="0">
              <a:solidFill>
                <a:schemeClr val="tx1"/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sp>
        <p:nvSpPr>
          <p:cNvPr id="15" name="Google Shape;190;p15"/>
          <p:cNvSpPr txBox="1">
            <a:spLocks/>
          </p:cNvSpPr>
          <p:nvPr/>
        </p:nvSpPr>
        <p:spPr>
          <a:xfrm>
            <a:off x="2150927" y="3092400"/>
            <a:ext cx="1288058" cy="5559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600" b="1" spc="300" dirty="0" smtClean="0">
                <a:solidFill>
                  <a:schemeClr val="tx1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รหัสผ่าน</a:t>
            </a:r>
            <a:endParaRPr lang="en-US" sz="2600" b="1" spc="300" dirty="0">
              <a:solidFill>
                <a:schemeClr val="tx1"/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sp>
        <p:nvSpPr>
          <p:cNvPr id="17" name="Google Shape;190;p15"/>
          <p:cNvSpPr txBox="1">
            <a:spLocks/>
          </p:cNvSpPr>
          <p:nvPr/>
        </p:nvSpPr>
        <p:spPr>
          <a:xfrm>
            <a:off x="6137441" y="1598679"/>
            <a:ext cx="2543958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600" b="1" spc="300" dirty="0" smtClean="0">
                <a:solidFill>
                  <a:schemeClr val="tx1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ย้อนกลับ</a:t>
            </a:r>
            <a:r>
              <a:rPr lang="th-TH" sz="2600" b="1" spc="300" dirty="0">
                <a:solidFill>
                  <a:schemeClr val="tx1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ไปทำแบบประเมินข้อก่อนหน้า</a:t>
            </a:r>
            <a:endParaRPr lang="en-US" sz="2600" b="1" spc="300" dirty="0">
              <a:solidFill>
                <a:schemeClr val="tx1"/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sp>
        <p:nvSpPr>
          <p:cNvPr id="18" name="Google Shape;190;p15"/>
          <p:cNvSpPr txBox="1">
            <a:spLocks/>
          </p:cNvSpPr>
          <p:nvPr/>
        </p:nvSpPr>
        <p:spPr>
          <a:xfrm>
            <a:off x="6137441" y="2929753"/>
            <a:ext cx="2389582" cy="10790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600" b="1" spc="300" dirty="0">
                <a:solidFill>
                  <a:schemeClr val="tx1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บอกสถานะเมื่อผู้ใช้ทำแบบประเมินเสร็จแล้ว</a:t>
            </a:r>
            <a:endParaRPr lang="en-US" sz="2600" b="1" spc="300" dirty="0">
              <a:solidFill>
                <a:schemeClr val="tx1"/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74" y="1639169"/>
            <a:ext cx="868680" cy="868680"/>
          </a:xfrm>
          <a:prstGeom prst="rect">
            <a:avLst/>
          </a:prstGeom>
        </p:spPr>
      </p:pic>
      <p:pic>
        <p:nvPicPr>
          <p:cNvPr id="24" name="Picture 2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94" y="2929753"/>
            <a:ext cx="1005840" cy="1005840"/>
          </a:xfrm>
          <a:prstGeom prst="rect">
            <a:avLst/>
          </a:prstGeom>
        </p:spPr>
      </p:pic>
      <p:pic>
        <p:nvPicPr>
          <p:cNvPr id="25" name="Picture 2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581" y="1639169"/>
            <a:ext cx="868680" cy="868680"/>
          </a:xfrm>
          <a:prstGeom prst="rect">
            <a:avLst/>
          </a:prstGeom>
        </p:spPr>
      </p:pic>
      <p:pic>
        <p:nvPicPr>
          <p:cNvPr id="26" name="Picture 25"/>
          <p:cNvPicPr/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581" y="2947080"/>
            <a:ext cx="868680" cy="86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04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  <p:bldP spid="5" grpId="0" animBg="1"/>
      <p:bldP spid="6" grpId="0" animBg="1"/>
      <p:bldP spid="14" grpId="0"/>
      <p:bldP spid="15" grpId="0"/>
      <p:bldP spid="17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8"/>
          <p:cNvSpPr txBox="1">
            <a:spLocks noGrp="1"/>
          </p:cNvSpPr>
          <p:nvPr>
            <p:ph type="ctrTitle" idx="4294967295"/>
          </p:nvPr>
        </p:nvSpPr>
        <p:spPr>
          <a:xfrm>
            <a:off x="671560" y="3448289"/>
            <a:ext cx="5291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1550" dirty="0" smtClean="0">
                <a:solidFill>
                  <a:srgbClr val="81D1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affle Regular" panose="02000000000000000000" pitchFamily="50" charset="0"/>
                <a:cs typeface="Waffle Regular" panose="02000000000000000000" pitchFamily="50" charset="0"/>
              </a:rPr>
              <a:t>DESIGN </a:t>
            </a:r>
            <a:r>
              <a:rPr lang="en-US" sz="11550" dirty="0">
                <a:solidFill>
                  <a:srgbClr val="81D1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affle Regular" panose="02000000000000000000" pitchFamily="50" charset="0"/>
                <a:cs typeface="Waffle Regular" panose="02000000000000000000" pitchFamily="50" charset="0"/>
              </a:rPr>
              <a:t/>
            </a:r>
            <a:br>
              <a:rPr lang="en-US" sz="11550" dirty="0">
                <a:solidFill>
                  <a:srgbClr val="81D1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affle Regular" panose="02000000000000000000" pitchFamily="50" charset="0"/>
                <a:cs typeface="Waffle Regular" panose="02000000000000000000" pitchFamily="50" charset="0"/>
              </a:rPr>
            </a:br>
            <a:r>
              <a:rPr lang="en-US" sz="1155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affle Regular" panose="02000000000000000000" pitchFamily="50" charset="0"/>
                <a:cs typeface="Waffle Regular" panose="02000000000000000000" pitchFamily="50" charset="0"/>
              </a:rPr>
              <a:t>DECISIONS</a:t>
            </a:r>
            <a:endParaRPr sz="11550" dirty="0">
              <a:solidFill>
                <a:srgbClr val="00B0F0"/>
              </a:solidFill>
            </a:endParaRPr>
          </a:p>
        </p:txBody>
      </p:sp>
      <p:sp>
        <p:nvSpPr>
          <p:cNvPr id="211" name="Google Shape;211;p18"/>
          <p:cNvSpPr/>
          <p:nvPr/>
        </p:nvSpPr>
        <p:spPr>
          <a:xfrm>
            <a:off x="5858743" y="2615557"/>
            <a:ext cx="282133" cy="26939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defRPr/>
            </a:pPr>
            <a:endParaRPr>
              <a:ea typeface="+mn-ea"/>
            </a:endParaRPr>
          </a:p>
        </p:txBody>
      </p:sp>
      <p:grpSp>
        <p:nvGrpSpPr>
          <p:cNvPr id="212" name="Google Shape;212;p18"/>
          <p:cNvGrpSpPr/>
          <p:nvPr/>
        </p:nvGrpSpPr>
        <p:grpSpPr>
          <a:xfrm>
            <a:off x="5508636" y="1102939"/>
            <a:ext cx="1208686" cy="1209005"/>
            <a:chOff x="6654650" y="3665275"/>
            <a:chExt cx="409100" cy="409125"/>
          </a:xfrm>
        </p:grpSpPr>
        <p:sp>
          <p:nvSpPr>
            <p:cNvPr id="213" name="Google Shape;213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defRPr/>
              </a:pPr>
              <a:endParaRPr>
                <a:ea typeface="+mn-ea"/>
              </a:endParaRPr>
            </a:p>
          </p:txBody>
        </p:sp>
        <p:sp>
          <p:nvSpPr>
            <p:cNvPr id="214" name="Google Shape;214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defRPr/>
              </a:pPr>
              <a:endParaRPr>
                <a:ea typeface="+mn-ea"/>
              </a:endParaRPr>
            </a:p>
          </p:txBody>
        </p:sp>
      </p:grpSp>
      <p:grpSp>
        <p:nvGrpSpPr>
          <p:cNvPr id="215" name="Google Shape;215;p18"/>
          <p:cNvGrpSpPr/>
          <p:nvPr/>
        </p:nvGrpSpPr>
        <p:grpSpPr>
          <a:xfrm rot="1057032">
            <a:off x="4343724" y="2053162"/>
            <a:ext cx="798554" cy="798615"/>
            <a:chOff x="570875" y="4322250"/>
            <a:chExt cx="443300" cy="443325"/>
          </a:xfrm>
        </p:grpSpPr>
        <p:sp>
          <p:nvSpPr>
            <p:cNvPr id="216" name="Google Shape;216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defRPr/>
              </a:pPr>
              <a:endParaRPr>
                <a:ea typeface="+mn-ea"/>
              </a:endParaRPr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defRPr/>
              </a:pPr>
              <a:endParaRPr>
                <a:ea typeface="+mn-ea"/>
              </a:endParaRPr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defRPr/>
              </a:pPr>
              <a:endParaRPr>
                <a:ea typeface="+mn-ea"/>
              </a:endParaRPr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defRPr/>
              </a:pPr>
              <a:endParaRPr>
                <a:ea typeface="+mn-ea"/>
              </a:endParaRPr>
            </a:p>
          </p:txBody>
        </p:sp>
      </p:grpSp>
      <p:sp>
        <p:nvSpPr>
          <p:cNvPr id="220" name="Google Shape;220;p18"/>
          <p:cNvSpPr/>
          <p:nvPr/>
        </p:nvSpPr>
        <p:spPr>
          <a:xfrm rot="2466689">
            <a:off x="4433324" y="1337126"/>
            <a:ext cx="392001" cy="37429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defRPr/>
            </a:pPr>
            <a:endParaRPr>
              <a:ea typeface="+mn-ea"/>
            </a:endParaRPr>
          </a:p>
        </p:txBody>
      </p:sp>
      <p:sp>
        <p:nvSpPr>
          <p:cNvPr id="221" name="Google Shape;221;p18"/>
          <p:cNvSpPr/>
          <p:nvPr/>
        </p:nvSpPr>
        <p:spPr>
          <a:xfrm rot="-1609379">
            <a:off x="5006591" y="1572619"/>
            <a:ext cx="282082" cy="26934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defRPr/>
            </a:pPr>
            <a:endParaRPr>
              <a:ea typeface="+mn-ea"/>
            </a:endParaRPr>
          </a:p>
        </p:txBody>
      </p:sp>
      <p:sp>
        <p:nvSpPr>
          <p:cNvPr id="222" name="Google Shape;222;p18"/>
          <p:cNvSpPr/>
          <p:nvPr/>
        </p:nvSpPr>
        <p:spPr>
          <a:xfrm rot="2925831">
            <a:off x="6716993" y="1785996"/>
            <a:ext cx="211251" cy="20171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defRPr/>
            </a:pPr>
            <a:endParaRPr>
              <a:ea typeface="+mn-ea"/>
            </a:endParaRPr>
          </a:p>
        </p:txBody>
      </p:sp>
      <p:sp>
        <p:nvSpPr>
          <p:cNvPr id="223" name="Google Shape;223;p18"/>
          <p:cNvSpPr/>
          <p:nvPr/>
        </p:nvSpPr>
        <p:spPr>
          <a:xfrm rot="-1609195">
            <a:off x="5837877" y="434724"/>
            <a:ext cx="190312" cy="18171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defRPr/>
            </a:pPr>
            <a:endParaRPr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157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923" y="147413"/>
            <a:ext cx="3488199" cy="351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843" y="1207949"/>
            <a:ext cx="3488199" cy="3510000"/>
          </a:xfrm>
          <a:prstGeom prst="rect">
            <a:avLst/>
          </a:prstGeom>
        </p:spPr>
      </p:pic>
      <p:sp>
        <p:nvSpPr>
          <p:cNvPr id="25" name="Google Shape;175;p13"/>
          <p:cNvSpPr txBox="1">
            <a:spLocks/>
          </p:cNvSpPr>
          <p:nvPr/>
        </p:nvSpPr>
        <p:spPr>
          <a:xfrm>
            <a:off x="1888714" y="454993"/>
            <a:ext cx="2097000" cy="15259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685800">
              <a:spcBef>
                <a:spcPts val="450"/>
              </a:spcBef>
              <a:buSzPts val="1100"/>
              <a:defRPr/>
            </a:pPr>
            <a:r>
              <a:rPr lang="en-US" sz="1800" b="1" kern="1200" dirty="0">
                <a:solidFill>
                  <a:srgbClr val="3796BF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Logo </a:t>
            </a:r>
            <a:r>
              <a:rPr lang="th-TH" sz="1800" b="1" kern="1200" dirty="0">
                <a:solidFill>
                  <a:srgbClr val="3796BF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ของระบบ </a:t>
            </a:r>
            <a:r>
              <a:rPr lang="en-US" sz="1800" b="1" kern="1200" dirty="0">
                <a:solidFill>
                  <a:srgbClr val="3796BF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TES </a:t>
            </a:r>
          </a:p>
          <a:p>
            <a:pPr algn="ctr" defTabSz="685800">
              <a:spcBef>
                <a:spcPts val="450"/>
              </a:spcBef>
              <a:buSzPts val="1100"/>
              <a:defRPr/>
            </a:pPr>
            <a:r>
              <a:rPr lang="th-TH" sz="1500" b="1" kern="1200" dirty="0">
                <a:latin typeface="Waffle Regular" panose="02000000000000000000" pitchFamily="50" charset="0"/>
                <a:cs typeface="Waffle Regular" panose="02000000000000000000" pitchFamily="50" charset="0"/>
              </a:rPr>
              <a:t>เพื่อให้ผู้ใช้ทราบว่ากำลังจะใช้งานระบบ </a:t>
            </a:r>
            <a:r>
              <a:rPr lang="en-US" sz="1500" b="1" kern="1200" dirty="0">
                <a:latin typeface="Waffle Regular" panose="02000000000000000000" pitchFamily="50" charset="0"/>
                <a:cs typeface="Waffle Regular" panose="02000000000000000000" pitchFamily="50" charset="0"/>
              </a:rPr>
              <a:t>Teacher Evaluation System : TES </a:t>
            </a:r>
          </a:p>
          <a:p>
            <a:pPr algn="ctr" defTabSz="685800">
              <a:spcBef>
                <a:spcPts val="450"/>
              </a:spcBef>
              <a:defRPr/>
            </a:pPr>
            <a:endParaRPr lang="en-US" sz="1500" b="1" kern="1200" dirty="0"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cxnSp>
        <p:nvCxnSpPr>
          <p:cNvPr id="9" name="Elbow Connector 8"/>
          <p:cNvCxnSpPr/>
          <p:nvPr/>
        </p:nvCxnSpPr>
        <p:spPr>
          <a:xfrm rot="10800000" flipV="1">
            <a:off x="1602534" y="845320"/>
            <a:ext cx="3160984" cy="1862000"/>
          </a:xfrm>
          <a:prstGeom prst="bentConnector3">
            <a:avLst>
              <a:gd name="adj1" fmla="val 87193"/>
            </a:avLst>
          </a:prstGeom>
          <a:ln w="19050">
            <a:solidFill>
              <a:srgbClr val="379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175;p13"/>
          <p:cNvSpPr txBox="1">
            <a:spLocks/>
          </p:cNvSpPr>
          <p:nvPr/>
        </p:nvSpPr>
        <p:spPr>
          <a:xfrm>
            <a:off x="2348542" y="1726555"/>
            <a:ext cx="2097000" cy="15259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800">
              <a:spcBef>
                <a:spcPts val="450"/>
              </a:spcBef>
              <a:buSzPts val="1100"/>
              <a:defRPr/>
            </a:pPr>
            <a:r>
              <a:rPr lang="th-TH" sz="1800" b="1" kern="1200" dirty="0">
                <a:solidFill>
                  <a:srgbClr val="3796BF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ระบุตัวตนด้วยรหัสนักศึกษา และรหัสผ่านตาม </a:t>
            </a:r>
            <a:r>
              <a:rPr lang="en-US" sz="1800" b="1" kern="1200" dirty="0">
                <a:solidFill>
                  <a:srgbClr val="3796BF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reg.tu.ac.th</a:t>
            </a:r>
          </a:p>
          <a:p>
            <a:pPr defTabSz="685800">
              <a:spcBef>
                <a:spcPts val="450"/>
              </a:spcBef>
              <a:buSzPts val="1100"/>
              <a:defRPr/>
            </a:pPr>
            <a:r>
              <a:rPr lang="th-TH" sz="1500" b="1" kern="1200" dirty="0">
                <a:latin typeface="Waffle Regular" panose="02000000000000000000" pitchFamily="50" charset="0"/>
                <a:cs typeface="Waffle Regular" panose="02000000000000000000" pitchFamily="50" charset="0"/>
              </a:rPr>
              <a:t>เพื่อยืนยันว่าเป็นนักศึกษามหาวิทยาลัยธรรมศาสตร์                                  ที่มีสิทธิ์ในการประเมินอาจารย์ผู้สอนจริง</a:t>
            </a:r>
            <a:endParaRPr lang="en-US" sz="1500" b="1" kern="1200" dirty="0"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sp>
        <p:nvSpPr>
          <p:cNvPr id="48" name="Google Shape;175;p13"/>
          <p:cNvSpPr txBox="1">
            <a:spLocks/>
          </p:cNvSpPr>
          <p:nvPr/>
        </p:nvSpPr>
        <p:spPr>
          <a:xfrm>
            <a:off x="2796300" y="3440625"/>
            <a:ext cx="1578252" cy="15259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800">
              <a:spcBef>
                <a:spcPts val="450"/>
              </a:spcBef>
              <a:buSzPts val="1100"/>
              <a:defRPr/>
            </a:pPr>
            <a:r>
              <a:rPr lang="th-TH" sz="1800" b="1" kern="1200" dirty="0">
                <a:solidFill>
                  <a:srgbClr val="3796BF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จำรหัสผ่าน</a:t>
            </a:r>
            <a:endParaRPr lang="en-US" sz="1800" b="1" kern="1200" dirty="0">
              <a:solidFill>
                <a:srgbClr val="3796BF"/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  <a:p>
            <a:pPr defTabSz="685800">
              <a:spcBef>
                <a:spcPts val="450"/>
              </a:spcBef>
              <a:buSzPts val="1100"/>
              <a:defRPr/>
            </a:pPr>
            <a:r>
              <a:rPr lang="th-TH" sz="1500" b="1" kern="1200" dirty="0">
                <a:latin typeface="Waffle Regular" panose="02000000000000000000" pitchFamily="50" charset="0"/>
                <a:cs typeface="Waffle Regular" panose="02000000000000000000" pitchFamily="50" charset="0"/>
              </a:rPr>
              <a:t>เพิ่มความสามารถในการทำงานให้ผู้ใช้เพื่อลดขั้นตอนในการเข้าสู่ระบบครั้งถัดไป</a:t>
            </a:r>
            <a:endParaRPr lang="en-US" sz="1500" b="1" kern="1200" dirty="0"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cxnSp>
        <p:nvCxnSpPr>
          <p:cNvPr id="49" name="Elbow Connector 48"/>
          <p:cNvCxnSpPr/>
          <p:nvPr/>
        </p:nvCxnSpPr>
        <p:spPr>
          <a:xfrm rot="10800000" flipV="1">
            <a:off x="2796300" y="2707320"/>
            <a:ext cx="1851713" cy="1140138"/>
          </a:xfrm>
          <a:prstGeom prst="bentConnector3">
            <a:avLst>
              <a:gd name="adj1" fmla="val 306"/>
            </a:avLst>
          </a:prstGeom>
          <a:ln w="19050">
            <a:solidFill>
              <a:srgbClr val="379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2448437" y="2142972"/>
            <a:ext cx="2097000" cy="1"/>
          </a:xfrm>
          <a:prstGeom prst="line">
            <a:avLst/>
          </a:prstGeom>
          <a:ln w="19050">
            <a:solidFill>
              <a:srgbClr val="379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Google Shape;175;p13"/>
          <p:cNvSpPr txBox="1">
            <a:spLocks/>
          </p:cNvSpPr>
          <p:nvPr/>
        </p:nvSpPr>
        <p:spPr>
          <a:xfrm>
            <a:off x="6553452" y="801914"/>
            <a:ext cx="1677341" cy="15259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800">
              <a:spcBef>
                <a:spcPts val="450"/>
              </a:spcBef>
              <a:buSzPts val="1100"/>
              <a:defRPr/>
            </a:pPr>
            <a:r>
              <a:rPr lang="th-TH" sz="1800" b="1" kern="1200" dirty="0">
                <a:solidFill>
                  <a:srgbClr val="3796BF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ลืมรหัสผ่าน</a:t>
            </a:r>
            <a:endParaRPr lang="en-US" sz="1800" b="1" kern="1200" dirty="0">
              <a:solidFill>
                <a:srgbClr val="3796BF"/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  <a:p>
            <a:pPr defTabSz="685800">
              <a:spcBef>
                <a:spcPts val="450"/>
              </a:spcBef>
              <a:buSzPts val="1100"/>
              <a:defRPr/>
            </a:pPr>
            <a:r>
              <a:rPr lang="th-TH" sz="1500" b="1" kern="1200" dirty="0">
                <a:latin typeface="Waffle Regular" panose="02000000000000000000" pitchFamily="50" charset="0"/>
                <a:cs typeface="Waffle Regular" panose="02000000000000000000" pitchFamily="50" charset="0"/>
              </a:rPr>
              <a:t>เป็นตัวแนะนำแนวทางการแก้ปัญหาให้ผู้ใช้ในกรณีที่ลืมรหัสผ่าน</a:t>
            </a:r>
            <a:endParaRPr lang="en-US" sz="1500" b="1" kern="1200" dirty="0"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cxnSp>
        <p:nvCxnSpPr>
          <p:cNvPr id="15" name="Elbow Connector 14"/>
          <p:cNvCxnSpPr/>
          <p:nvPr/>
        </p:nvCxnSpPr>
        <p:spPr>
          <a:xfrm rot="10800000" flipV="1">
            <a:off x="5980665" y="1217968"/>
            <a:ext cx="2168056" cy="1351250"/>
          </a:xfrm>
          <a:prstGeom prst="bentConnector3">
            <a:avLst>
              <a:gd name="adj1" fmla="val 76827"/>
            </a:avLst>
          </a:prstGeom>
          <a:ln w="19050">
            <a:solidFill>
              <a:srgbClr val="379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F578BF26-4E26-46DF-80A9-8F46CBFC16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290" y="1769511"/>
            <a:ext cx="2703785" cy="254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4773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500"/>
                            </p:stCondLst>
                            <p:childTnLst>
                              <p:par>
                                <p:cTn id="44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000"/>
                            </p:stCondLst>
                            <p:childTnLst>
                              <p:par>
                                <p:cTn id="4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7" grpId="0"/>
      <p:bldP spid="48" grpId="0"/>
      <p:bldP spid="8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1121998-88FE-4C9D-A240-C55E07CC0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538" y="804101"/>
            <a:ext cx="3510000" cy="351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4F0C3AA-664F-4D90-8288-698E596F1CD0}"/>
              </a:ext>
            </a:extLst>
          </p:cNvPr>
          <p:cNvSpPr txBox="1"/>
          <p:nvPr/>
        </p:nvSpPr>
        <p:spPr>
          <a:xfrm>
            <a:off x="7011291" y="311252"/>
            <a:ext cx="167295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en-US" sz="1800" b="1" dirty="0">
                <a:solidFill>
                  <a:srgbClr val="3796BF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ICON BELL</a:t>
            </a:r>
            <a:endParaRPr lang="th-TH" sz="1800" b="1" kern="1200" dirty="0">
              <a:solidFill>
                <a:srgbClr val="3796BF"/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  <a:p>
            <a:pPr defTabSz="685800">
              <a:buClrTx/>
              <a:defRPr/>
            </a:pPr>
            <a:r>
              <a:rPr lang="th-TH" sz="1500" b="1" kern="1200" dirty="0">
                <a:latin typeface="Waffle Regular" panose="02000000000000000000" pitchFamily="50" charset="0"/>
                <a:cs typeface="Waffle Regular" panose="02000000000000000000" pitchFamily="50" charset="0"/>
              </a:rPr>
              <a:t>ใช้แสดงเพื่อแจ้งเตือนช่วงเวลาที่เปิดให้ทำแบบประเมินอาจารย์ผู้สอน</a:t>
            </a:r>
            <a:endParaRPr lang="en-US" sz="1500" b="1" kern="1200" dirty="0"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24E6AD3-408D-4F60-9972-5A00CCD434C8}"/>
              </a:ext>
            </a:extLst>
          </p:cNvPr>
          <p:cNvSpPr txBox="1"/>
          <p:nvPr/>
        </p:nvSpPr>
        <p:spPr>
          <a:xfrm>
            <a:off x="3343215" y="1203568"/>
            <a:ext cx="1746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th-TH" sz="1800" b="1" dirty="0">
                <a:solidFill>
                  <a:srgbClr val="3796BF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หน้าต่างแสดงการแจ้งเตือน</a:t>
            </a:r>
            <a:endParaRPr lang="th-TH" sz="1800" b="1" kern="1200" dirty="0">
              <a:solidFill>
                <a:srgbClr val="3796BF"/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  <a:p>
            <a:pPr defTabSz="685800">
              <a:buClrTx/>
              <a:defRPr/>
            </a:pPr>
            <a:r>
              <a:rPr lang="th-TH" sz="1500" b="1" kern="1200" dirty="0">
                <a:latin typeface="Waffle Regular" panose="02000000000000000000" pitchFamily="50" charset="0"/>
                <a:cs typeface="Waffle Regular" panose="02000000000000000000" pitchFamily="50" charset="0"/>
              </a:rPr>
              <a:t>ใช้แสดงระยะเวลาที่เปิดให้ทำแบบประเมินอาจารย์ผู้สอน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4B3A6A8-C1E6-488F-BC78-8A51D0163C51}"/>
              </a:ext>
            </a:extLst>
          </p:cNvPr>
          <p:cNvSpPr txBox="1"/>
          <p:nvPr/>
        </p:nvSpPr>
        <p:spPr>
          <a:xfrm>
            <a:off x="3381073" y="2300679"/>
            <a:ext cx="11145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en-US" sz="1800" b="1" dirty="0">
                <a:solidFill>
                  <a:srgbClr val="3796BF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Details</a:t>
            </a:r>
            <a:endParaRPr lang="th-TH" sz="1800" b="1" kern="1200" dirty="0">
              <a:solidFill>
                <a:srgbClr val="3796BF"/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  <a:p>
            <a:pPr defTabSz="685800">
              <a:buClrTx/>
              <a:defRPr/>
            </a:pPr>
            <a:r>
              <a:rPr lang="th-TH" sz="1500" b="1" kern="1200" dirty="0">
                <a:latin typeface="Waffle Regular" panose="02000000000000000000" pitchFamily="50" charset="0"/>
                <a:cs typeface="Waffle Regular" panose="02000000000000000000" pitchFamily="50" charset="0"/>
              </a:rPr>
              <a:t>ใช้แสดงรายละเอียดของอาจารย์ผู้สอน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667CEE9-974D-44A6-8831-7FA382CE749E}"/>
              </a:ext>
            </a:extLst>
          </p:cNvPr>
          <p:cNvSpPr txBox="1"/>
          <p:nvPr/>
        </p:nvSpPr>
        <p:spPr>
          <a:xfrm>
            <a:off x="7443226" y="2559102"/>
            <a:ext cx="1305297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en-US" sz="1800" b="1" dirty="0">
                <a:solidFill>
                  <a:srgbClr val="3796BF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ICON </a:t>
            </a:r>
            <a:r>
              <a:rPr lang="th-TH" sz="1800" b="1" dirty="0">
                <a:solidFill>
                  <a:srgbClr val="3796BF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ประเมินอาจารย์</a:t>
            </a:r>
            <a:endParaRPr lang="th-TH" sz="1800" b="1" kern="1200" dirty="0">
              <a:solidFill>
                <a:srgbClr val="3796BF"/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  <a:p>
            <a:pPr defTabSz="685800">
              <a:buClrTx/>
              <a:defRPr/>
            </a:pPr>
            <a:r>
              <a:rPr lang="th-TH" sz="1500" b="1" kern="1200" dirty="0">
                <a:latin typeface="Waffle Regular" panose="02000000000000000000" pitchFamily="50" charset="0"/>
                <a:cs typeface="Waffle Regular" panose="02000000000000000000" pitchFamily="50" charset="0"/>
              </a:rPr>
              <a:t>ใช้แสดงเพื่อเข้าไปทำแบบประเมินอาจารย์ผู้สอน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96C84BD-5EA8-40EA-9A4C-AB46B206B2AF}"/>
              </a:ext>
            </a:extLst>
          </p:cNvPr>
          <p:cNvSpPr txBox="1"/>
          <p:nvPr/>
        </p:nvSpPr>
        <p:spPr>
          <a:xfrm>
            <a:off x="3626413" y="3393116"/>
            <a:ext cx="14884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th-TH" sz="1800" b="1" dirty="0">
                <a:solidFill>
                  <a:srgbClr val="3796BF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เมนูย่อย</a:t>
            </a:r>
            <a:endParaRPr lang="th-TH" sz="1800" b="1" kern="1200" dirty="0">
              <a:solidFill>
                <a:srgbClr val="3796BF"/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  <a:p>
            <a:pPr defTabSz="685800">
              <a:buClrTx/>
              <a:defRPr/>
            </a:pPr>
            <a:r>
              <a:rPr lang="th-TH" sz="1500" b="1" kern="1200" dirty="0">
                <a:latin typeface="Waffle Regular" panose="02000000000000000000" pitchFamily="50" charset="0"/>
                <a:cs typeface="Waffle Regular" panose="02000000000000000000" pitchFamily="50" charset="0"/>
              </a:rPr>
              <a:t>ใช้เพื่อบอกจำนวนเมนูย่อยของรายชื่ออาจารย์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4C9EB9A-00D3-46B8-9EA7-A2B126E0C060}"/>
              </a:ext>
            </a:extLst>
          </p:cNvPr>
          <p:cNvSpPr txBox="1"/>
          <p:nvPr/>
        </p:nvSpPr>
        <p:spPr>
          <a:xfrm>
            <a:off x="3633870" y="4306587"/>
            <a:ext cx="11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th-TH" sz="1800" b="1" kern="1200" dirty="0">
                <a:solidFill>
                  <a:srgbClr val="3796BF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ออกจากระบบ</a:t>
            </a:r>
          </a:p>
          <a:p>
            <a:pPr defTabSz="685800">
              <a:buClrTx/>
              <a:defRPr/>
            </a:pPr>
            <a:r>
              <a:rPr lang="th-TH" sz="1500" b="1" kern="1200" dirty="0">
                <a:latin typeface="Waffle Regular" panose="02000000000000000000" pitchFamily="50" charset="0"/>
                <a:cs typeface="Waffle Regular" panose="02000000000000000000" pitchFamily="50" charset="0"/>
              </a:rPr>
              <a:t>ทางเลือกเพื่อให้ผู้ใช้ออกจากระบบ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8BA3DF75-1100-45D6-8D02-C8F8F01515E1}"/>
              </a:ext>
            </a:extLst>
          </p:cNvPr>
          <p:cNvCxnSpPr>
            <a:cxnSpLocks/>
          </p:cNvCxnSpPr>
          <p:nvPr/>
        </p:nvCxnSpPr>
        <p:spPr>
          <a:xfrm>
            <a:off x="4866055" y="3594636"/>
            <a:ext cx="1062224" cy="0"/>
          </a:xfrm>
          <a:prstGeom prst="line">
            <a:avLst/>
          </a:prstGeom>
          <a:ln w="19050">
            <a:solidFill>
              <a:srgbClr val="379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C5C64B5-6475-42E4-8586-592F59839443}"/>
              </a:ext>
            </a:extLst>
          </p:cNvPr>
          <p:cNvSpPr txBox="1"/>
          <p:nvPr/>
        </p:nvSpPr>
        <p:spPr>
          <a:xfrm>
            <a:off x="3434267" y="170046"/>
            <a:ext cx="1564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th-TH" sz="1800" b="1" dirty="0">
                <a:solidFill>
                  <a:srgbClr val="3796BF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รายชื่ออาจารย์</a:t>
            </a:r>
            <a:endParaRPr lang="th-TH" sz="1800" b="1" kern="1200" dirty="0">
              <a:solidFill>
                <a:srgbClr val="3796BF"/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  <a:p>
            <a:pPr defTabSz="685800">
              <a:buClrTx/>
              <a:defRPr/>
            </a:pPr>
            <a:r>
              <a:rPr lang="th-TH" sz="1500" b="1" kern="1200" dirty="0">
                <a:latin typeface="Waffle Regular" panose="02000000000000000000" pitchFamily="50" charset="0"/>
                <a:cs typeface="Waffle Regular" panose="02000000000000000000" pitchFamily="50" charset="0"/>
              </a:rPr>
              <a:t>ใช้เพื่อบอกผู้ใช้ว่ากำลังอยู่ในหน้ารายชื่ออาจารย์</a:t>
            </a:r>
            <a:endParaRPr lang="en-US" sz="1500" b="1" kern="1200" dirty="0"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3415DC96-84C7-4C62-BB41-1D61D7F2B564}"/>
              </a:ext>
            </a:extLst>
          </p:cNvPr>
          <p:cNvSpPr txBox="1"/>
          <p:nvPr/>
        </p:nvSpPr>
        <p:spPr>
          <a:xfrm>
            <a:off x="7047233" y="1221069"/>
            <a:ext cx="180150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th-TH" sz="1800" b="1" kern="1200" dirty="0">
                <a:solidFill>
                  <a:srgbClr val="3796BF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ปุ่ม </a:t>
            </a:r>
            <a:r>
              <a:rPr lang="en-US" sz="1800" b="1" dirty="0">
                <a:solidFill>
                  <a:srgbClr val="3796BF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close</a:t>
            </a:r>
            <a:endParaRPr lang="th-TH" sz="1800" b="1" kern="1200" dirty="0">
              <a:solidFill>
                <a:srgbClr val="3796BF"/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  <a:p>
            <a:pPr defTabSz="685800">
              <a:buClrTx/>
              <a:defRPr/>
            </a:pPr>
            <a:r>
              <a:rPr lang="th-TH" sz="1500" b="1" kern="1200" dirty="0">
                <a:latin typeface="Waffle Regular" panose="02000000000000000000" pitchFamily="50" charset="0"/>
                <a:cs typeface="Waffle Regular" panose="02000000000000000000" pitchFamily="50" charset="0"/>
              </a:rPr>
              <a:t>ใช้เพื่อปิดรายละเอียดการแจ้งเตือน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6EED05AC-FF88-4664-9723-49D2EE075A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54"/>
          <a:stretch/>
        </p:blipFill>
        <p:spPr>
          <a:xfrm>
            <a:off x="525619" y="816749"/>
            <a:ext cx="2800143" cy="3511296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xmlns="" id="{D2F80986-FFC0-47AF-A826-6483E7C4DCEF}"/>
              </a:ext>
            </a:extLst>
          </p:cNvPr>
          <p:cNvCxnSpPr>
            <a:cxnSpLocks/>
          </p:cNvCxnSpPr>
          <p:nvPr/>
        </p:nvCxnSpPr>
        <p:spPr>
          <a:xfrm>
            <a:off x="2398390" y="3594636"/>
            <a:ext cx="1062224" cy="0"/>
          </a:xfrm>
          <a:prstGeom prst="line">
            <a:avLst/>
          </a:prstGeom>
          <a:ln w="19050">
            <a:solidFill>
              <a:srgbClr val="379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/>
          <p:nvPr/>
        </p:nvCxnSpPr>
        <p:spPr>
          <a:xfrm rot="10800000" flipV="1">
            <a:off x="2058708" y="434263"/>
            <a:ext cx="1352214" cy="608732"/>
          </a:xfrm>
          <a:prstGeom prst="bentConnector3">
            <a:avLst>
              <a:gd name="adj1" fmla="val 99626"/>
            </a:avLst>
          </a:prstGeom>
          <a:ln w="19050">
            <a:solidFill>
              <a:srgbClr val="379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/>
          <p:nvPr/>
        </p:nvCxnSpPr>
        <p:spPr>
          <a:xfrm rot="10800000">
            <a:off x="4648669" y="434264"/>
            <a:ext cx="1452686" cy="606978"/>
          </a:xfrm>
          <a:prstGeom prst="bentConnector3">
            <a:avLst>
              <a:gd name="adj1" fmla="val 382"/>
            </a:avLst>
          </a:prstGeom>
          <a:ln w="19050">
            <a:solidFill>
              <a:srgbClr val="379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/>
          <p:nvPr/>
        </p:nvCxnSpPr>
        <p:spPr>
          <a:xfrm rot="10800000" flipV="1">
            <a:off x="6744876" y="614834"/>
            <a:ext cx="1895142" cy="512970"/>
          </a:xfrm>
          <a:prstGeom prst="bentConnector3">
            <a:avLst>
              <a:gd name="adj1" fmla="val 85020"/>
            </a:avLst>
          </a:prstGeom>
          <a:ln w="19050">
            <a:solidFill>
              <a:srgbClr val="379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/>
          <p:nvPr/>
        </p:nvCxnSpPr>
        <p:spPr>
          <a:xfrm rot="10800000">
            <a:off x="6633480" y="2276143"/>
            <a:ext cx="811983" cy="520139"/>
          </a:xfrm>
          <a:prstGeom prst="bentConnector3">
            <a:avLst>
              <a:gd name="adj1" fmla="val 50000"/>
            </a:avLst>
          </a:prstGeom>
          <a:ln w="19050">
            <a:solidFill>
              <a:srgbClr val="379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/>
          <p:nvPr/>
        </p:nvCxnSpPr>
        <p:spPr>
          <a:xfrm rot="10800000" flipV="1">
            <a:off x="6657302" y="2801391"/>
            <a:ext cx="788162" cy="358094"/>
          </a:xfrm>
          <a:prstGeom prst="bentConnector3">
            <a:avLst>
              <a:gd name="adj1" fmla="val 51776"/>
            </a:avLst>
          </a:prstGeom>
          <a:ln w="19050">
            <a:solidFill>
              <a:srgbClr val="379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/>
          <p:nvPr/>
        </p:nvCxnSpPr>
        <p:spPr>
          <a:xfrm rot="10800000">
            <a:off x="2054201" y="3964315"/>
            <a:ext cx="1428362" cy="606476"/>
          </a:xfrm>
          <a:prstGeom prst="bentConnector3">
            <a:avLst>
              <a:gd name="adj1" fmla="val 99973"/>
            </a:avLst>
          </a:prstGeom>
          <a:ln w="19050">
            <a:solidFill>
              <a:srgbClr val="379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/>
          <p:nvPr/>
        </p:nvCxnSpPr>
        <p:spPr>
          <a:xfrm rot="10800000" flipV="1">
            <a:off x="4644162" y="3962059"/>
            <a:ext cx="1452686" cy="606978"/>
          </a:xfrm>
          <a:prstGeom prst="bentConnector3">
            <a:avLst>
              <a:gd name="adj1" fmla="val 382"/>
            </a:avLst>
          </a:prstGeom>
          <a:ln w="19050">
            <a:solidFill>
              <a:srgbClr val="379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/>
          <p:cNvCxnSpPr/>
          <p:nvPr/>
        </p:nvCxnSpPr>
        <p:spPr>
          <a:xfrm flipV="1">
            <a:off x="3439253" y="2276142"/>
            <a:ext cx="1913068" cy="347153"/>
          </a:xfrm>
          <a:prstGeom prst="bentConnector3">
            <a:avLst>
              <a:gd name="adj1" fmla="val 50000"/>
            </a:avLst>
          </a:prstGeom>
          <a:ln w="19050">
            <a:solidFill>
              <a:srgbClr val="379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261490" y="1550346"/>
            <a:ext cx="129222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3796BF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ICON LIST OF TEACHERS</a:t>
            </a:r>
            <a:endParaRPr lang="th-TH" sz="1800" b="1" dirty="0">
              <a:solidFill>
                <a:srgbClr val="3796BF"/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  <a:p>
            <a:r>
              <a:rPr lang="th-TH" sz="1500" b="1" dirty="0">
                <a:latin typeface="Waffle Regular" panose="02000000000000000000" pitchFamily="50" charset="0"/>
                <a:cs typeface="Waffle Regular" panose="02000000000000000000" pitchFamily="50" charset="0"/>
              </a:rPr>
              <a:t>ใช้เพื่อเป็นตัวช่วยในการบอกว่าหน้าก่อนหน้าคือหน้ารายชื่ออาจารย์ </a:t>
            </a:r>
          </a:p>
        </p:txBody>
      </p:sp>
      <p:cxnSp>
        <p:nvCxnSpPr>
          <p:cNvPr id="87" name="Elbow Connector 86"/>
          <p:cNvCxnSpPr/>
          <p:nvPr/>
        </p:nvCxnSpPr>
        <p:spPr>
          <a:xfrm flipV="1">
            <a:off x="338920" y="1581823"/>
            <a:ext cx="1760358" cy="531047"/>
          </a:xfrm>
          <a:prstGeom prst="bentConnector3">
            <a:avLst>
              <a:gd name="adj1" fmla="val 50000"/>
            </a:avLst>
          </a:prstGeom>
          <a:ln w="19050">
            <a:solidFill>
              <a:srgbClr val="3796B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Elbow Connector 90"/>
          <p:cNvCxnSpPr/>
          <p:nvPr/>
        </p:nvCxnSpPr>
        <p:spPr>
          <a:xfrm flipV="1">
            <a:off x="3415894" y="1360447"/>
            <a:ext cx="1864958" cy="136493"/>
          </a:xfrm>
          <a:prstGeom prst="bentConnector3">
            <a:avLst>
              <a:gd name="adj1" fmla="val 80051"/>
            </a:avLst>
          </a:prstGeom>
          <a:ln w="19050">
            <a:solidFill>
              <a:srgbClr val="379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Elbow Connector 99"/>
          <p:cNvCxnSpPr/>
          <p:nvPr/>
        </p:nvCxnSpPr>
        <p:spPr>
          <a:xfrm>
            <a:off x="6743785" y="1367696"/>
            <a:ext cx="1891247" cy="141914"/>
          </a:xfrm>
          <a:prstGeom prst="bentConnector3">
            <a:avLst>
              <a:gd name="adj1" fmla="val 16468"/>
            </a:avLst>
          </a:prstGeom>
          <a:ln w="19050">
            <a:solidFill>
              <a:srgbClr val="3796B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6441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spd="slow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133"/>
          <p:cNvSpPr/>
          <p:nvPr/>
        </p:nvSpPr>
        <p:spPr>
          <a:xfrm>
            <a:off x="7832776" y="3094681"/>
            <a:ext cx="1092994" cy="5166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15" y="1023803"/>
            <a:ext cx="3510000" cy="351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28884" y="1984766"/>
            <a:ext cx="134573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3796BF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TEACHER DETAILS</a:t>
            </a:r>
            <a:endParaRPr lang="th-TH" sz="1800" b="1" dirty="0">
              <a:solidFill>
                <a:srgbClr val="3796BF"/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  <a:p>
            <a:r>
              <a:rPr lang="th-TH" sz="1500" b="1" dirty="0">
                <a:latin typeface="Waffle Regular" panose="02000000000000000000" pitchFamily="50" charset="0"/>
                <a:cs typeface="Waffle Regular" panose="02000000000000000000" pitchFamily="50" charset="0"/>
              </a:rPr>
              <a:t>เพื่อแสดงข้อมูลของอาจารย์</a:t>
            </a:r>
          </a:p>
          <a:p>
            <a:r>
              <a:rPr lang="th-TH" sz="1500" b="1" dirty="0">
                <a:latin typeface="Waffle Regular" panose="02000000000000000000" pitchFamily="50" charset="0"/>
                <a:cs typeface="Waffle Regular" panose="02000000000000000000" pitchFamily="50" charset="0"/>
              </a:rPr>
              <a:t>ที่ผู้ใช้เลือกทำการประเมิน</a:t>
            </a:r>
            <a:endParaRPr lang="en-US" sz="1500" b="1" dirty="0"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8474" y="3911316"/>
            <a:ext cx="2024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b="1" dirty="0">
                <a:solidFill>
                  <a:srgbClr val="3796BF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เกณฑ์การประเมิน</a:t>
            </a:r>
          </a:p>
          <a:p>
            <a:r>
              <a:rPr lang="th-TH" sz="1500" b="1" dirty="0">
                <a:latin typeface="Waffle Regular" panose="02000000000000000000" pitchFamily="50" charset="0"/>
                <a:cs typeface="Waffle Regular" panose="02000000000000000000" pitchFamily="50" charset="0"/>
              </a:rPr>
              <a:t>เพื่อให้ผู้ใช้เข้าใจเกณฑ์</a:t>
            </a:r>
            <a:br>
              <a:rPr lang="th-TH" sz="1500" b="1" dirty="0">
                <a:latin typeface="Waffle Regular" panose="02000000000000000000" pitchFamily="50" charset="0"/>
                <a:cs typeface="Waffle Regular" panose="02000000000000000000" pitchFamily="50" charset="0"/>
              </a:rPr>
            </a:br>
            <a:r>
              <a:rPr lang="th-TH" sz="1500" b="1" dirty="0">
                <a:latin typeface="Waffle Regular" panose="02000000000000000000" pitchFamily="50" charset="0"/>
                <a:cs typeface="Waffle Regular" panose="02000000000000000000" pitchFamily="50" charset="0"/>
              </a:rPr>
              <a:t>ในการประเมินตรงกัน</a:t>
            </a:r>
            <a:endParaRPr lang="en-US" sz="1500" b="1" dirty="0"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23825" y="4048137"/>
            <a:ext cx="150875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b="1" dirty="0">
                <a:solidFill>
                  <a:srgbClr val="3796BF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ปุ่มรับทราบ</a:t>
            </a:r>
          </a:p>
          <a:p>
            <a:r>
              <a:rPr lang="th-TH" sz="1500" b="1" dirty="0">
                <a:latin typeface="Waffle Regular" panose="02000000000000000000" pitchFamily="50" charset="0"/>
                <a:cs typeface="Waffle Regular" panose="02000000000000000000" pitchFamily="50" charset="0"/>
              </a:rPr>
              <a:t>เพื่อเข้าสู่การประเมินข้อแรก และเป็นการยืนยันว่าผู้ใช้ทราบเกณฑ์การประเมินแล้ว</a:t>
            </a:r>
            <a:endParaRPr lang="en-US" sz="1500" b="1" dirty="0"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41903" y="178233"/>
            <a:ext cx="2024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3796BF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ICON TEACHER</a:t>
            </a:r>
            <a:endParaRPr lang="th-TH" sz="1800" b="1" dirty="0">
              <a:solidFill>
                <a:srgbClr val="3796BF"/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  <a:p>
            <a:r>
              <a:rPr lang="th-TH" sz="1500" b="1" dirty="0">
                <a:latin typeface="Waffle Regular" panose="02000000000000000000" pitchFamily="50" charset="0"/>
                <a:cs typeface="Waffle Regular" panose="02000000000000000000" pitchFamily="50" charset="0"/>
              </a:rPr>
              <a:t>ใช้เพื่อเป็นตัวช่วยในการบอกว่ากำลังอยู่ในขั้นตอนของการประเมินอาจารย์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4321" y="2414997"/>
            <a:ext cx="15658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3796BF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PICTURE</a:t>
            </a:r>
            <a:endParaRPr lang="th-TH" sz="1800" b="1" dirty="0">
              <a:solidFill>
                <a:srgbClr val="3796BF"/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  <a:p>
            <a:r>
              <a:rPr lang="th-TH" sz="1500" b="1" dirty="0">
                <a:latin typeface="Waffle Regular" panose="02000000000000000000" pitchFamily="50" charset="0"/>
                <a:cs typeface="Waffle Regular" panose="02000000000000000000" pitchFamily="50" charset="0"/>
              </a:rPr>
              <a:t>รูปอาจารย์ที่เลือกทำการประเมิน</a:t>
            </a:r>
            <a:endParaRPr lang="en-US" sz="1500" b="1" dirty="0"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4320" y="908910"/>
            <a:ext cx="112142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th-TH" sz="1800" b="1" dirty="0">
                <a:solidFill>
                  <a:srgbClr val="3796BF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การประเมิน</a:t>
            </a:r>
          </a:p>
          <a:p>
            <a:pPr lvl="0">
              <a:defRPr/>
            </a:pPr>
            <a:r>
              <a:rPr lang="th-TH" sz="1500" b="1" dirty="0">
                <a:latin typeface="Waffle Regular" panose="02000000000000000000" pitchFamily="50" charset="0"/>
                <a:cs typeface="Waffle Regular" panose="02000000000000000000" pitchFamily="50" charset="0"/>
              </a:rPr>
              <a:t>ใช้เพื่อบอกผู้ใช้ว่ากำลังอยู่ในหน้าการประเมิน</a:t>
            </a:r>
            <a:endParaRPr lang="en-US" sz="1500" b="1" dirty="0"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cxnSp>
        <p:nvCxnSpPr>
          <p:cNvPr id="32" name="Elbow Connector 31"/>
          <p:cNvCxnSpPr/>
          <p:nvPr/>
        </p:nvCxnSpPr>
        <p:spPr>
          <a:xfrm>
            <a:off x="2906820" y="4061517"/>
            <a:ext cx="1595871" cy="281884"/>
          </a:xfrm>
          <a:prstGeom prst="bentConnector3">
            <a:avLst>
              <a:gd name="adj1" fmla="val 50000"/>
            </a:avLst>
          </a:prstGeom>
          <a:ln w="19050">
            <a:solidFill>
              <a:srgbClr val="3796B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flipV="1">
            <a:off x="333653" y="3412168"/>
            <a:ext cx="1785212" cy="786538"/>
          </a:xfrm>
          <a:prstGeom prst="bentConnector3">
            <a:avLst>
              <a:gd name="adj1" fmla="val 81806"/>
            </a:avLst>
          </a:prstGeom>
          <a:ln w="19050">
            <a:solidFill>
              <a:srgbClr val="3796B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0" name="Picture 3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1" r="23726"/>
          <a:stretch/>
        </p:blipFill>
        <p:spPr>
          <a:xfrm>
            <a:off x="5766620" y="284728"/>
            <a:ext cx="1828800" cy="3510000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4466304" y="892805"/>
            <a:ext cx="202474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b="1" dirty="0">
                <a:solidFill>
                  <a:srgbClr val="3796BF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หมวดหมู่ของคำถาม</a:t>
            </a:r>
          </a:p>
          <a:p>
            <a:r>
              <a:rPr lang="th-TH" sz="1500" b="1" dirty="0">
                <a:latin typeface="Waffle Regular" panose="02000000000000000000" pitchFamily="50" charset="0"/>
                <a:cs typeface="Waffle Regular" panose="02000000000000000000" pitchFamily="50" charset="0"/>
              </a:rPr>
              <a:t>แสดงหมวดหมู่ของคำถาม</a:t>
            </a:r>
            <a:endParaRPr lang="en-US" sz="1500" b="1" dirty="0"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471859" y="2923473"/>
            <a:ext cx="129059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3796BF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QUESTON</a:t>
            </a:r>
            <a:endParaRPr lang="th-TH" sz="1800" b="1" dirty="0">
              <a:solidFill>
                <a:srgbClr val="3796BF"/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  <a:p>
            <a:r>
              <a:rPr lang="th-TH" sz="1500" b="1" dirty="0">
                <a:latin typeface="Waffle Regular" panose="02000000000000000000" pitchFamily="50" charset="0"/>
                <a:cs typeface="Waffle Regular" panose="02000000000000000000" pitchFamily="50" charset="0"/>
              </a:rPr>
              <a:t>เพื่อแสดงคำถามในแบบประเมินให้ผู้ใช้ทำการประเมินหน้าละหนึ่งข้อ</a:t>
            </a:r>
            <a:endParaRPr lang="en-US" sz="1500" b="1" dirty="0"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512298" y="3094681"/>
            <a:ext cx="146881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h-TH" sz="1500" b="1" dirty="0">
                <a:latin typeface="Waffle Regular" panose="02000000000000000000" pitchFamily="50" charset="0"/>
                <a:cs typeface="Waffle Regular" panose="02000000000000000000" pitchFamily="50" charset="0"/>
              </a:rPr>
              <a:t>   </a:t>
            </a:r>
            <a:r>
              <a:rPr lang="th-TH" sz="1800" b="1" dirty="0">
                <a:solidFill>
                  <a:srgbClr val="3796BF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ปุ่มเลือกเกณฑ์คะแนน </a:t>
            </a:r>
          </a:p>
          <a:p>
            <a:pPr algn="r"/>
            <a:r>
              <a:rPr lang="th-TH" sz="1500" b="1" dirty="0">
                <a:latin typeface="Waffle Regular" panose="02000000000000000000" pitchFamily="50" charset="0"/>
                <a:cs typeface="Waffle Regular" panose="02000000000000000000" pitchFamily="50" charset="0"/>
              </a:rPr>
              <a:t>     พร้อมแสดงระดับคะแนน</a:t>
            </a:r>
            <a:endParaRPr lang="en-US" sz="1500" b="1" dirty="0"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648006" y="1312866"/>
            <a:ext cx="129380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b="1" dirty="0">
                <a:solidFill>
                  <a:srgbClr val="3796BF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หมายเลขข้อ</a:t>
            </a:r>
          </a:p>
          <a:p>
            <a:r>
              <a:rPr lang="th-TH" sz="1500" b="1" dirty="0">
                <a:latin typeface="Waffle Regular" panose="02000000000000000000" pitchFamily="50" charset="0"/>
                <a:cs typeface="Waffle Regular" panose="02000000000000000000" pitchFamily="50" charset="0"/>
              </a:rPr>
              <a:t>แสดงหมายเลขข้อที่กำลังทำอยู่และหมายเลขข้อทั้งหมด</a:t>
            </a:r>
            <a:endParaRPr lang="en-US" sz="1500" b="1" dirty="0"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cxnSp>
        <p:nvCxnSpPr>
          <p:cNvPr id="331" name="Elbow Connector 330"/>
          <p:cNvCxnSpPr>
            <a:endCxn id="69" idx="0"/>
          </p:cNvCxnSpPr>
          <p:nvPr/>
        </p:nvCxnSpPr>
        <p:spPr>
          <a:xfrm rot="10800000" flipV="1">
            <a:off x="5117158" y="2565271"/>
            <a:ext cx="943121" cy="358202"/>
          </a:xfrm>
          <a:prstGeom prst="bentConnector2">
            <a:avLst/>
          </a:prstGeom>
          <a:ln w="19050">
            <a:solidFill>
              <a:srgbClr val="3796B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Elbow Connector 86"/>
          <p:cNvCxnSpPr/>
          <p:nvPr/>
        </p:nvCxnSpPr>
        <p:spPr>
          <a:xfrm rot="5400000" flipH="1" flipV="1">
            <a:off x="6207354" y="3300424"/>
            <a:ext cx="918260" cy="603926"/>
          </a:xfrm>
          <a:prstGeom prst="bentConnector3">
            <a:avLst>
              <a:gd name="adj1" fmla="val 50000"/>
            </a:avLst>
          </a:prstGeom>
          <a:ln w="19050">
            <a:solidFill>
              <a:srgbClr val="3796B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Elbow Connector 88"/>
          <p:cNvCxnSpPr/>
          <p:nvPr/>
        </p:nvCxnSpPr>
        <p:spPr>
          <a:xfrm rot="10800000" flipH="1" flipV="1">
            <a:off x="4471859" y="1178247"/>
            <a:ext cx="1507386" cy="1041709"/>
          </a:xfrm>
          <a:prstGeom prst="bentConnector3">
            <a:avLst>
              <a:gd name="adj1" fmla="val 79352"/>
            </a:avLst>
          </a:prstGeom>
          <a:ln w="19050">
            <a:solidFill>
              <a:srgbClr val="3796B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9" name="Rectangle 378"/>
          <p:cNvSpPr/>
          <p:nvPr/>
        </p:nvSpPr>
        <p:spPr>
          <a:xfrm>
            <a:off x="6059902" y="4034617"/>
            <a:ext cx="1451405" cy="8800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050" dirty="0"/>
              <a:t>4</a:t>
            </a:r>
            <a:endParaRPr lang="en-US" sz="1050" dirty="0"/>
          </a:p>
        </p:txBody>
      </p:sp>
      <p:sp>
        <p:nvSpPr>
          <p:cNvPr id="132" name="TextBox 131"/>
          <p:cNvSpPr txBox="1"/>
          <p:nvPr/>
        </p:nvSpPr>
        <p:spPr>
          <a:xfrm>
            <a:off x="6059902" y="4009100"/>
            <a:ext cx="155460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3796BF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ANSWER</a:t>
            </a:r>
            <a:endParaRPr lang="th-TH" sz="1800" b="1" dirty="0">
              <a:solidFill>
                <a:srgbClr val="3796BF"/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  <a:p>
            <a:r>
              <a:rPr lang="th-TH" sz="1500" b="1" dirty="0">
                <a:latin typeface="Waffle Regular" panose="02000000000000000000" pitchFamily="50" charset="0"/>
                <a:cs typeface="Waffle Regular" panose="02000000000000000000" pitchFamily="50" charset="0"/>
              </a:rPr>
              <a:t>ปุ่มเลือกเกณฑ์คะแนน ที่ถูกจะระบายสี สามารถเลือกได้แค่ตัวเลือกเดียวเท่านั้น</a:t>
            </a:r>
            <a:endParaRPr lang="en-US" sz="1500" b="1" dirty="0"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cxnSp>
        <p:nvCxnSpPr>
          <p:cNvPr id="138" name="Elbow Connector 137"/>
          <p:cNvCxnSpPr/>
          <p:nvPr/>
        </p:nvCxnSpPr>
        <p:spPr>
          <a:xfrm rot="10800000">
            <a:off x="7286528" y="2971583"/>
            <a:ext cx="1639242" cy="440585"/>
          </a:xfrm>
          <a:prstGeom prst="bentConnector3">
            <a:avLst>
              <a:gd name="adj1" fmla="val 74292"/>
            </a:avLst>
          </a:prstGeom>
          <a:ln w="19050">
            <a:solidFill>
              <a:srgbClr val="3796B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Elbow Connector 9"/>
          <p:cNvCxnSpPr/>
          <p:nvPr/>
        </p:nvCxnSpPr>
        <p:spPr>
          <a:xfrm rot="10800000" flipV="1">
            <a:off x="281387" y="2378305"/>
            <a:ext cx="1812356" cy="350147"/>
          </a:xfrm>
          <a:prstGeom prst="bentConnector3">
            <a:avLst>
              <a:gd name="adj1" fmla="val 37793"/>
            </a:avLst>
          </a:prstGeom>
          <a:ln w="19050">
            <a:solidFill>
              <a:srgbClr val="379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740792" y="647621"/>
            <a:ext cx="0" cy="920385"/>
          </a:xfrm>
          <a:prstGeom prst="line">
            <a:avLst/>
          </a:prstGeom>
          <a:ln w="19050">
            <a:solidFill>
              <a:srgbClr val="379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/>
          <p:cNvCxnSpPr/>
          <p:nvPr/>
        </p:nvCxnSpPr>
        <p:spPr>
          <a:xfrm rot="10800000" flipV="1">
            <a:off x="7286529" y="1644445"/>
            <a:ext cx="1525632" cy="770552"/>
          </a:xfrm>
          <a:prstGeom prst="bentConnector3">
            <a:avLst>
              <a:gd name="adj1" fmla="val 74651"/>
            </a:avLst>
          </a:prstGeom>
          <a:ln w="19050">
            <a:solidFill>
              <a:srgbClr val="3796B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Elbow Connector 89"/>
          <p:cNvCxnSpPr/>
          <p:nvPr/>
        </p:nvCxnSpPr>
        <p:spPr>
          <a:xfrm rot="10800000" flipV="1">
            <a:off x="3402620" y="2293374"/>
            <a:ext cx="1448477" cy="169863"/>
          </a:xfrm>
          <a:prstGeom prst="bentConnector3">
            <a:avLst>
              <a:gd name="adj1" fmla="val 82073"/>
            </a:avLst>
          </a:prstGeom>
          <a:ln w="19050">
            <a:solidFill>
              <a:srgbClr val="3796B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Elbow Connector 100"/>
          <p:cNvCxnSpPr/>
          <p:nvPr/>
        </p:nvCxnSpPr>
        <p:spPr>
          <a:xfrm>
            <a:off x="281387" y="1222925"/>
            <a:ext cx="1639346" cy="117381"/>
          </a:xfrm>
          <a:prstGeom prst="bentConnector3">
            <a:avLst>
              <a:gd name="adj1" fmla="val 68893"/>
            </a:avLst>
          </a:prstGeom>
          <a:ln w="19050">
            <a:solidFill>
              <a:srgbClr val="3796B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49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5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500"/>
                            </p:stCondLst>
                            <p:childTnLst>
                              <p:par>
                                <p:cTn id="58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9000"/>
                            </p:stCondLst>
                            <p:childTnLst>
                              <p:par>
                                <p:cTn id="6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0"/>
                            </p:stCondLst>
                            <p:childTnLst>
                              <p:par>
                                <p:cTn id="6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1000"/>
                            </p:stCondLst>
                            <p:childTnLst>
                              <p:par>
                                <p:cTn id="7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2000"/>
                            </p:stCondLst>
                            <p:childTnLst>
                              <p:par>
                                <p:cTn id="8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3000"/>
                            </p:stCondLst>
                            <p:childTnLst>
                              <p:par>
                                <p:cTn id="9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4000"/>
                            </p:stCondLst>
                            <p:childTnLst>
                              <p:par>
                                <p:cTn id="10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5000"/>
                            </p:stCondLst>
                            <p:childTnLst>
                              <p:par>
                                <p:cTn id="10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6000"/>
                            </p:stCondLst>
                            <p:childTnLst>
                              <p:par>
                                <p:cTn id="1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7000"/>
                            </p:stCondLst>
                            <p:childTnLst>
                              <p:par>
                                <p:cTn id="1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8000"/>
                            </p:stCondLst>
                            <p:childTnLst>
                              <p:par>
                                <p:cTn id="12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9000"/>
                            </p:stCondLst>
                            <p:childTnLst>
                              <p:par>
                                <p:cTn id="13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0000"/>
                            </p:stCondLst>
                            <p:childTnLst>
                              <p:par>
                                <p:cTn id="1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  <p:bldP spid="9" grpId="0"/>
      <p:bldP spid="17" grpId="0"/>
      <p:bldP spid="18" grpId="0"/>
      <p:bldP spid="20" grpId="0"/>
      <p:bldP spid="21" grpId="0"/>
      <p:bldP spid="22" grpId="0"/>
      <p:bldP spid="68" grpId="0"/>
      <p:bldP spid="69" grpId="0"/>
      <p:bldP spid="70" grpId="0"/>
      <p:bldP spid="81" grpId="0"/>
      <p:bldP spid="379" grpId="0" animBg="1"/>
      <p:bldP spid="1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4C9EB9A-00D3-46B8-9EA7-A2B126E0C060}"/>
              </a:ext>
            </a:extLst>
          </p:cNvPr>
          <p:cNvSpPr txBox="1"/>
          <p:nvPr/>
        </p:nvSpPr>
        <p:spPr>
          <a:xfrm>
            <a:off x="3746590" y="2499850"/>
            <a:ext cx="1413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th-TH" sz="1800" b="1" kern="1200" dirty="0">
                <a:solidFill>
                  <a:srgbClr val="3796BF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ปุ่มแก้ไข </a:t>
            </a:r>
          </a:p>
          <a:p>
            <a:pPr defTabSz="685800">
              <a:buClrTx/>
              <a:defRPr/>
            </a:pPr>
            <a:r>
              <a:rPr lang="th-TH" sz="1500" b="1" kern="1200" dirty="0">
                <a:latin typeface="Waffle Regular" panose="02000000000000000000" pitchFamily="50" charset="0"/>
                <a:cs typeface="Waffle Regular" panose="02000000000000000000" pitchFamily="50" charset="0"/>
              </a:rPr>
              <a:t>สำหรับในกรณีที่ผู้ใช้</a:t>
            </a:r>
            <a:br>
              <a:rPr lang="th-TH" sz="1500" b="1" kern="1200" dirty="0">
                <a:latin typeface="Waffle Regular" panose="02000000000000000000" pitchFamily="50" charset="0"/>
                <a:cs typeface="Waffle Regular" panose="02000000000000000000" pitchFamily="50" charset="0"/>
              </a:rPr>
            </a:br>
            <a:r>
              <a:rPr lang="th-TH" sz="1500" b="1" kern="1200" dirty="0">
                <a:latin typeface="Waffle Regular" panose="02000000000000000000" pitchFamily="50" charset="0"/>
                <a:cs typeface="Waffle Regular" panose="02000000000000000000" pitchFamily="50" charset="0"/>
              </a:rPr>
              <a:t>ต้องการแก้ไขคำตอบ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47B0F4E-D513-47BF-8798-4F93EC7373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83"/>
          <a:stretch/>
        </p:blipFill>
        <p:spPr>
          <a:xfrm>
            <a:off x="949454" y="1116342"/>
            <a:ext cx="2700775" cy="35112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35182E2-0922-41E5-A3CE-2C37BE9AF9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4"/>
          <a:stretch/>
        </p:blipFill>
        <p:spPr>
          <a:xfrm>
            <a:off x="5462090" y="290425"/>
            <a:ext cx="2650537" cy="351129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A2A8EC37-1571-495F-A6E1-B3004A7C93CE}"/>
              </a:ext>
            </a:extLst>
          </p:cNvPr>
          <p:cNvSpPr txBox="1"/>
          <p:nvPr/>
        </p:nvSpPr>
        <p:spPr>
          <a:xfrm>
            <a:off x="7424450" y="783333"/>
            <a:ext cx="14884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th-TH" sz="1800" b="1" kern="1200" dirty="0">
                <a:solidFill>
                  <a:srgbClr val="3796BF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กล่องข้อความ</a:t>
            </a:r>
          </a:p>
          <a:p>
            <a:pPr defTabSz="685800">
              <a:buClrTx/>
              <a:defRPr/>
            </a:pPr>
            <a:r>
              <a:rPr lang="th-TH" sz="1500" b="1" kern="1200" dirty="0">
                <a:latin typeface="Waffle Regular" panose="02000000000000000000" pitchFamily="50" charset="0"/>
                <a:cs typeface="Waffle Regular" panose="02000000000000000000" pitchFamily="50" charset="0"/>
              </a:rPr>
              <a:t>ใช้เพื่อแสดงความคิดเห็น</a:t>
            </a:r>
            <a:r>
              <a:rPr lang="en-US" sz="1500" b="1" kern="1200" dirty="0">
                <a:latin typeface="Waffle Regular" panose="02000000000000000000" pitchFamily="50" charset="0"/>
                <a:cs typeface="Waffle Regular" panose="02000000000000000000" pitchFamily="50" charset="0"/>
              </a:rPr>
              <a:t> /</a:t>
            </a:r>
            <a:r>
              <a:rPr lang="th-TH" sz="1500" b="1" kern="1200" dirty="0">
                <a:latin typeface="Waffle Regular" panose="02000000000000000000" pitchFamily="50" charset="0"/>
                <a:cs typeface="Waffle Regular" panose="02000000000000000000" pitchFamily="50" charset="0"/>
              </a:rPr>
              <a:t>ข้อเสนอแนะเพิ่มเติม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2B3CF313-7318-4408-BF7D-83E3163391B7}"/>
              </a:ext>
            </a:extLst>
          </p:cNvPr>
          <p:cNvSpPr txBox="1"/>
          <p:nvPr/>
        </p:nvSpPr>
        <p:spPr>
          <a:xfrm>
            <a:off x="7424450" y="2545253"/>
            <a:ext cx="1488459" cy="600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th-TH" sz="1800" b="1" kern="1200" dirty="0">
                <a:solidFill>
                  <a:srgbClr val="3796BF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ปุ่มบันทึก </a:t>
            </a:r>
          </a:p>
          <a:p>
            <a:pPr defTabSz="685800">
              <a:buClrTx/>
              <a:defRPr/>
            </a:pPr>
            <a:r>
              <a:rPr lang="th-TH" sz="1500" b="1" kern="1200" dirty="0">
                <a:latin typeface="Waffle Regular" panose="02000000000000000000" pitchFamily="50" charset="0"/>
                <a:cs typeface="Waffle Regular" panose="02000000000000000000" pitchFamily="50" charset="0"/>
              </a:rPr>
              <a:t>เพื่อใช้สำหรับบันทึกคำตอบ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1B37CCAA-ECC7-4306-90E4-1C502B84CFE6}"/>
              </a:ext>
            </a:extLst>
          </p:cNvPr>
          <p:cNvSpPr txBox="1"/>
          <p:nvPr/>
        </p:nvSpPr>
        <p:spPr>
          <a:xfrm>
            <a:off x="23038" y="3527491"/>
            <a:ext cx="1664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>
              <a:buClrTx/>
              <a:defRPr/>
            </a:pPr>
            <a:r>
              <a:rPr lang="th-TH" sz="1800" b="1" kern="1200" dirty="0">
                <a:solidFill>
                  <a:srgbClr val="3796BF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ปุ่มย้อนกลับ </a:t>
            </a:r>
          </a:p>
          <a:p>
            <a:pPr algn="r" defTabSz="685800">
              <a:buClrTx/>
              <a:defRPr/>
            </a:pPr>
            <a:r>
              <a:rPr lang="th-TH" sz="1500" b="1" kern="1200" dirty="0">
                <a:latin typeface="Waffle Regular" panose="02000000000000000000" pitchFamily="50" charset="0"/>
                <a:cs typeface="Waffle Regular" panose="02000000000000000000" pitchFamily="50" charset="0"/>
              </a:rPr>
              <a:t>ใช้สำหรับในกรณีที่ผู้ใช้ต้องการกลับไปแก้ไขคำตอบในข้อก่อนหน้า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52468A1A-72F9-4F85-AE81-A651F0200E1F}"/>
              </a:ext>
            </a:extLst>
          </p:cNvPr>
          <p:cNvSpPr txBox="1"/>
          <p:nvPr/>
        </p:nvSpPr>
        <p:spPr>
          <a:xfrm>
            <a:off x="3645477" y="783333"/>
            <a:ext cx="1733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th-TH" sz="1800" b="1" kern="1200" dirty="0">
                <a:solidFill>
                  <a:srgbClr val="3796BF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ลายน้ำ </a:t>
            </a:r>
          </a:p>
          <a:p>
            <a:pPr defTabSz="685800">
              <a:buClrTx/>
              <a:defRPr/>
            </a:pPr>
            <a:r>
              <a:rPr lang="th-TH" sz="1500" b="1" kern="1200" dirty="0">
                <a:latin typeface="Waffle Regular" panose="02000000000000000000" pitchFamily="50" charset="0"/>
                <a:cs typeface="Waffle Regular" panose="02000000000000000000" pitchFamily="50" charset="0"/>
              </a:rPr>
              <a:t>เพื่อแสดงให้ผู้ใช้เห็นตัวอย่างคำตอบ และตำแหน่งของคำตอบ</a:t>
            </a:r>
          </a:p>
        </p:txBody>
      </p:sp>
      <p:cxnSp>
        <p:nvCxnSpPr>
          <p:cNvPr id="16" name="Elbow Connector 15"/>
          <p:cNvCxnSpPr/>
          <p:nvPr/>
        </p:nvCxnSpPr>
        <p:spPr>
          <a:xfrm>
            <a:off x="3746590" y="1057952"/>
            <a:ext cx="2012786" cy="1487301"/>
          </a:xfrm>
          <a:prstGeom prst="bentConnector3">
            <a:avLst>
              <a:gd name="adj1" fmla="val 76378"/>
            </a:avLst>
          </a:prstGeom>
          <a:ln w="19050">
            <a:solidFill>
              <a:srgbClr val="3796B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>
            <a:off x="432938" y="3838271"/>
            <a:ext cx="2259428" cy="355551"/>
          </a:xfrm>
          <a:prstGeom prst="bentConnector3">
            <a:avLst>
              <a:gd name="adj1" fmla="val 57507"/>
            </a:avLst>
          </a:prstGeom>
          <a:ln w="19050">
            <a:solidFill>
              <a:srgbClr val="3796B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>
            <a:off x="3853234" y="2796591"/>
            <a:ext cx="1993647" cy="449201"/>
          </a:xfrm>
          <a:prstGeom prst="bentConnector3">
            <a:avLst>
              <a:gd name="adj1" fmla="val 50000"/>
            </a:avLst>
          </a:prstGeom>
          <a:ln w="19050">
            <a:solidFill>
              <a:srgbClr val="3796B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/>
          <p:cNvCxnSpPr/>
          <p:nvPr/>
        </p:nvCxnSpPr>
        <p:spPr>
          <a:xfrm rot="10800000" flipV="1">
            <a:off x="7038223" y="1057952"/>
            <a:ext cx="1523218" cy="1418237"/>
          </a:xfrm>
          <a:prstGeom prst="bentConnector3">
            <a:avLst>
              <a:gd name="adj1" fmla="val 75174"/>
            </a:avLst>
          </a:prstGeom>
          <a:ln w="19050">
            <a:solidFill>
              <a:srgbClr val="3796B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Elbow Connector 38"/>
          <p:cNvCxnSpPr/>
          <p:nvPr/>
        </p:nvCxnSpPr>
        <p:spPr>
          <a:xfrm rot="10800000" flipV="1">
            <a:off x="6887497" y="2807069"/>
            <a:ext cx="1113023" cy="441344"/>
          </a:xfrm>
          <a:prstGeom prst="bentConnector3">
            <a:avLst>
              <a:gd name="adj1" fmla="val 50000"/>
            </a:avLst>
          </a:prstGeom>
          <a:ln w="19050">
            <a:solidFill>
              <a:srgbClr val="3796B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8961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spd="slow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4439" y="1327043"/>
            <a:ext cx="184535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46" defTabSz="914378"/>
            <a:endParaRPr lang="th-TH" sz="1500" b="1" dirty="0">
              <a:latin typeface="Waffle Regular" panose="02000000000000000000" pitchFamily="50" charset="0"/>
              <a:cs typeface="Waffle Regular" panose="02000000000000000000" pitchFamily="50" charset="0"/>
            </a:endParaRPr>
          </a:p>
          <a:p>
            <a:pPr marL="171446" defTabSz="914378"/>
            <a:r>
              <a:rPr lang="th-TH" sz="1800" b="1" dirty="0">
                <a:solidFill>
                  <a:srgbClr val="3796BF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หน้าต่าง </a:t>
            </a:r>
            <a:r>
              <a:rPr lang="en-US" sz="1800" b="1" dirty="0">
                <a:solidFill>
                  <a:srgbClr val="3796BF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POP-UP</a:t>
            </a:r>
            <a:endParaRPr lang="th-TH" sz="1800" b="1" dirty="0">
              <a:solidFill>
                <a:srgbClr val="3796BF"/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  <a:p>
            <a:pPr marL="171446" defTabSz="914378"/>
            <a:r>
              <a:rPr lang="th-TH" sz="1500" b="1" dirty="0">
                <a:latin typeface="Waffle Regular" panose="02000000000000000000" pitchFamily="50" charset="0"/>
                <a:cs typeface="Waffle Regular" panose="02000000000000000000" pitchFamily="50" charset="0"/>
              </a:rPr>
              <a:t>แสดงข้อคำถามทั้งหมดและสามารถเลือกข้อคำถามเพื่อแก้ไขคำตอบได้</a:t>
            </a:r>
            <a:endParaRPr lang="en-US" sz="1500" b="1" dirty="0"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64529" y="3476226"/>
            <a:ext cx="21473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647" defTabSz="914378"/>
            <a:r>
              <a:rPr lang="en-US" sz="1800" b="1" dirty="0">
                <a:solidFill>
                  <a:srgbClr val="3796BF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Scroll bar</a:t>
            </a:r>
            <a:r>
              <a:rPr lang="th-TH" sz="1800" b="1" dirty="0">
                <a:solidFill>
                  <a:srgbClr val="3796BF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 </a:t>
            </a:r>
          </a:p>
          <a:p>
            <a:pPr marL="120647" defTabSz="914378"/>
            <a:r>
              <a:rPr lang="th-TH" sz="1500" b="1" dirty="0">
                <a:latin typeface="Waffle Regular" panose="02000000000000000000" pitchFamily="50" charset="0"/>
                <a:cs typeface="Waffle Regular" panose="02000000000000000000" pitchFamily="50" charset="0"/>
              </a:rPr>
              <a:t>เพื่อเลื่อนดูคำถามข้ออื่นๆ</a:t>
            </a:r>
            <a:r>
              <a:rPr lang="en-US" sz="1500" b="1" dirty="0">
                <a:latin typeface="Waffle Regular" panose="02000000000000000000" pitchFamily="50" charset="0"/>
                <a:cs typeface="Waffle Regular" panose="02000000000000000000" pitchFamily="50" charset="0"/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664971" y="1906820"/>
            <a:ext cx="207142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8271" defTabSz="914378"/>
            <a:r>
              <a:rPr lang="th-TH" sz="1800" b="1" dirty="0">
                <a:solidFill>
                  <a:srgbClr val="3796BF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ปุ่มปิดหน้าต่าง </a:t>
            </a:r>
          </a:p>
          <a:p>
            <a:pPr marL="168271" defTabSz="914378"/>
            <a:r>
              <a:rPr lang="th-TH" sz="1500" b="1" dirty="0">
                <a:latin typeface="Waffle Regular" panose="02000000000000000000" pitchFamily="50" charset="0"/>
                <a:cs typeface="Waffle Regular" panose="02000000000000000000" pitchFamily="50" charset="0"/>
              </a:rPr>
              <a:t>เพื่อกลับไปยังหน้าการประเมินในส่วนของความคิดเห็นและข้อเสนอแนะเพิ่มเติม</a:t>
            </a:r>
            <a:endParaRPr lang="en-US" sz="1500" b="1" dirty="0"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r="25302"/>
          <a:stretch/>
        </p:blipFill>
        <p:spPr>
          <a:xfrm>
            <a:off x="1057818" y="1199731"/>
            <a:ext cx="2621902" cy="3510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5103" y="3411385"/>
            <a:ext cx="191674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46" defTabSz="914378"/>
            <a:r>
              <a:rPr lang="th-TH" sz="1800" b="1" dirty="0">
                <a:solidFill>
                  <a:srgbClr val="3796BF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แถบสีเทา</a:t>
            </a:r>
          </a:p>
          <a:p>
            <a:pPr marL="171446" defTabSz="914378"/>
            <a:r>
              <a:rPr lang="th-TH" sz="1500" b="1" dirty="0">
                <a:latin typeface="Waffle Regular" panose="02000000000000000000" pitchFamily="50" charset="0"/>
                <a:cs typeface="Waffle Regular" panose="02000000000000000000" pitchFamily="50" charset="0"/>
              </a:rPr>
              <a:t>เมื่อเลือกข้อคำถามที่ต้องการแก้ไขจะถูกเปลี่ยนสีเป็นสีเทา และจะไปยังหน้าคำถามข้อนั้นเพื่อให้ผู้ใช้แก้ไขคำตอบ</a:t>
            </a:r>
            <a:endParaRPr lang="en-US" sz="1500" b="1" dirty="0"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64971" y="581124"/>
            <a:ext cx="195820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46" defTabSz="914378"/>
            <a:r>
              <a:rPr lang="th-TH" sz="1800" b="1" dirty="0">
                <a:solidFill>
                  <a:srgbClr val="3796BF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คะแนน</a:t>
            </a:r>
          </a:p>
          <a:p>
            <a:pPr marL="171446" defTabSz="914378"/>
            <a:r>
              <a:rPr lang="th-TH" sz="1500" b="1" dirty="0">
                <a:latin typeface="Waffle Regular" panose="02000000000000000000" pitchFamily="50" charset="0"/>
                <a:cs typeface="Waffle Regular" panose="02000000000000000000" pitchFamily="50" charset="0"/>
              </a:rPr>
              <a:t>แสดงคะแนนที่ผู้ใช้ได้ทำการประเมิน</a:t>
            </a:r>
            <a:br>
              <a:rPr lang="th-TH" sz="1500" b="1" dirty="0">
                <a:latin typeface="Waffle Regular" panose="02000000000000000000" pitchFamily="50" charset="0"/>
                <a:cs typeface="Waffle Regular" panose="02000000000000000000" pitchFamily="50" charset="0"/>
              </a:rPr>
            </a:br>
            <a:r>
              <a:rPr lang="th-TH" sz="1500" b="1" dirty="0">
                <a:latin typeface="Waffle Regular" panose="02000000000000000000" pitchFamily="50" charset="0"/>
                <a:cs typeface="Waffle Regular" panose="02000000000000000000" pitchFamily="50" charset="0"/>
              </a:rPr>
              <a:t>ไปแล้วในแต่ละคำถาม เพื่อพิจารณาว่าต้องการแก้ไขหรือไม่</a:t>
            </a:r>
            <a:endParaRPr lang="en-US" sz="1500" b="1" dirty="0"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/>
          <a:srcRect l="24701"/>
          <a:stretch/>
        </p:blipFill>
        <p:spPr>
          <a:xfrm>
            <a:off x="5751868" y="244026"/>
            <a:ext cx="2642975" cy="35100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337244" y="1776606"/>
            <a:ext cx="161924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46" defTabSz="914378"/>
            <a:r>
              <a:rPr lang="th-TH" sz="1800" b="1" dirty="0">
                <a:solidFill>
                  <a:srgbClr val="3796BF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ปุ่มเสร็จสิ้น</a:t>
            </a:r>
          </a:p>
          <a:p>
            <a:pPr marL="171446" defTabSz="914378"/>
            <a:r>
              <a:rPr lang="th-TH" sz="1500" b="1" dirty="0">
                <a:latin typeface="Waffle Regular" panose="02000000000000000000" pitchFamily="50" charset="0"/>
                <a:cs typeface="Waffle Regular" panose="02000000000000000000" pitchFamily="50" charset="0"/>
              </a:rPr>
              <a:t>กดเมื่อแก้ไขข้อมูลเสร็จแล้วและจะกลับไปยังหน้าแก้ไขคำตอบ</a:t>
            </a:r>
            <a:endParaRPr lang="en-US" sz="1500" b="1" dirty="0"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cxnSp>
        <p:nvCxnSpPr>
          <p:cNvPr id="31" name="Elbow Connector 330"/>
          <p:cNvCxnSpPr/>
          <p:nvPr/>
        </p:nvCxnSpPr>
        <p:spPr>
          <a:xfrm rot="5400000">
            <a:off x="2838610" y="1275195"/>
            <a:ext cx="1419086" cy="520517"/>
          </a:xfrm>
          <a:prstGeom prst="bentConnector3">
            <a:avLst>
              <a:gd name="adj1" fmla="val 114"/>
            </a:avLst>
          </a:prstGeom>
          <a:ln w="19050">
            <a:solidFill>
              <a:srgbClr val="379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30"/>
          <p:cNvCxnSpPr/>
          <p:nvPr/>
        </p:nvCxnSpPr>
        <p:spPr>
          <a:xfrm rot="10800000" flipV="1">
            <a:off x="290814" y="2713163"/>
            <a:ext cx="1824625" cy="698222"/>
          </a:xfrm>
          <a:prstGeom prst="bentConnector3">
            <a:avLst>
              <a:gd name="adj1" fmla="val 16860"/>
            </a:avLst>
          </a:prstGeom>
          <a:ln w="19050">
            <a:solidFill>
              <a:srgbClr val="3796B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Elbow Connector 330"/>
          <p:cNvCxnSpPr/>
          <p:nvPr/>
        </p:nvCxnSpPr>
        <p:spPr>
          <a:xfrm rot="10800000">
            <a:off x="290812" y="1821290"/>
            <a:ext cx="1800782" cy="641691"/>
          </a:xfrm>
          <a:prstGeom prst="bentConnector3">
            <a:avLst>
              <a:gd name="adj1" fmla="val 16421"/>
            </a:avLst>
          </a:prstGeom>
          <a:ln w="19050">
            <a:solidFill>
              <a:srgbClr val="3796B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rot="10800000" flipV="1">
            <a:off x="6897550" y="2081954"/>
            <a:ext cx="1921983" cy="1155804"/>
          </a:xfrm>
          <a:prstGeom prst="bentConnector3">
            <a:avLst>
              <a:gd name="adj1" fmla="val 66114"/>
            </a:avLst>
          </a:prstGeom>
          <a:ln w="19050">
            <a:solidFill>
              <a:srgbClr val="3796B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3480617" y="2244997"/>
            <a:ext cx="368710" cy="0"/>
          </a:xfrm>
          <a:prstGeom prst="line">
            <a:avLst/>
          </a:prstGeom>
          <a:ln w="19050">
            <a:solidFill>
              <a:srgbClr val="379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/>
          <p:nvPr/>
        </p:nvCxnSpPr>
        <p:spPr>
          <a:xfrm>
            <a:off x="3499160" y="2678895"/>
            <a:ext cx="1485793" cy="1328246"/>
          </a:xfrm>
          <a:prstGeom prst="bentConnector3">
            <a:avLst>
              <a:gd name="adj1" fmla="val 20718"/>
            </a:avLst>
          </a:prstGeom>
          <a:ln w="19050">
            <a:solidFill>
              <a:srgbClr val="3796B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66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6" grpId="0"/>
      <p:bldP spid="21" grpId="0"/>
      <p:bldP spid="22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27032" y="168441"/>
            <a:ext cx="3007895" cy="941825"/>
          </a:xfrm>
        </p:spPr>
        <p:txBody>
          <a:bodyPr anchor="ctr"/>
          <a:lstStyle/>
          <a:p>
            <a:r>
              <a:rPr lang="th-TH" spc="600" dirty="0">
                <a:solidFill>
                  <a:schemeClr val="bg1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รายชื่อสมาชิก</a:t>
            </a:r>
            <a:endParaRPr lang="en-US" spc="600" dirty="0">
              <a:solidFill>
                <a:schemeClr val="bg1"/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sp>
        <p:nvSpPr>
          <p:cNvPr id="4" name="Rectangle: Rounded Corners 3"/>
          <p:cNvSpPr/>
          <p:nvPr/>
        </p:nvSpPr>
        <p:spPr>
          <a:xfrm>
            <a:off x="1287380" y="1110266"/>
            <a:ext cx="6725652" cy="3485797"/>
          </a:xfrm>
          <a:prstGeom prst="round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933073" y="1471216"/>
            <a:ext cx="5586663" cy="286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>
              <a:spcAft>
                <a:spcPts val="500"/>
              </a:spcAft>
              <a:tabLst>
                <a:tab pos="1311275" algn="l"/>
                <a:tab pos="3429000" algn="l"/>
              </a:tabLst>
            </a:pPr>
            <a:r>
              <a:rPr lang="th-TH" sz="3200" b="0" spc="300" dirty="0">
                <a:solidFill>
                  <a:srgbClr val="002060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มาริษา	อัศวเนตรมณี	5909610148</a:t>
            </a:r>
            <a:endParaRPr lang="en-US" sz="3200" b="0" spc="300" dirty="0">
              <a:solidFill>
                <a:srgbClr val="002060"/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  <a:p>
            <a:pPr>
              <a:spcAft>
                <a:spcPts val="500"/>
              </a:spcAft>
              <a:tabLst>
                <a:tab pos="1311275" algn="l"/>
                <a:tab pos="3429000" algn="l"/>
              </a:tabLst>
            </a:pPr>
            <a:r>
              <a:rPr lang="th-TH" sz="3200" b="0" spc="300" dirty="0">
                <a:solidFill>
                  <a:srgbClr val="002060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ธารี	แดงไชยศรี	5909610387</a:t>
            </a:r>
            <a:endParaRPr lang="en-US" sz="3200" b="0" spc="300" dirty="0">
              <a:solidFill>
                <a:srgbClr val="002060"/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  <a:p>
            <a:pPr>
              <a:spcAft>
                <a:spcPts val="500"/>
              </a:spcAft>
              <a:tabLst>
                <a:tab pos="1311275" algn="l"/>
                <a:tab pos="3429000" algn="l"/>
              </a:tabLst>
            </a:pPr>
            <a:r>
              <a:rPr lang="th-TH" sz="3200" b="0" spc="300" dirty="0">
                <a:solidFill>
                  <a:srgbClr val="002060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ธนัชพร	มงคล	5909610544</a:t>
            </a:r>
            <a:endParaRPr lang="en-US" sz="3200" b="0" spc="300" dirty="0">
              <a:solidFill>
                <a:srgbClr val="002060"/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  <a:p>
            <a:pPr>
              <a:spcAft>
                <a:spcPts val="500"/>
              </a:spcAft>
              <a:tabLst>
                <a:tab pos="1311275" algn="l"/>
                <a:tab pos="3429000" algn="l"/>
              </a:tabLst>
            </a:pPr>
            <a:r>
              <a:rPr lang="th-TH" sz="3200" b="0" spc="300" dirty="0">
                <a:solidFill>
                  <a:srgbClr val="002060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ศิริลักษณ์	จันทร์ขอนแก่น	5909610650</a:t>
            </a:r>
            <a:endParaRPr lang="en-US" sz="3200" b="0" spc="300" dirty="0">
              <a:solidFill>
                <a:srgbClr val="002060"/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  <a:p>
            <a:pPr>
              <a:spcAft>
                <a:spcPts val="500"/>
              </a:spcAft>
              <a:tabLst>
                <a:tab pos="1311275" algn="l"/>
                <a:tab pos="3429000" algn="l"/>
              </a:tabLst>
            </a:pPr>
            <a:r>
              <a:rPr lang="th-TH" sz="3200" b="0" spc="300" dirty="0">
                <a:solidFill>
                  <a:srgbClr val="002060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อัยยา	แซ่โง้ว	5909610742</a:t>
            </a:r>
            <a:endParaRPr lang="en-US" sz="2400" spc="600" dirty="0">
              <a:solidFill>
                <a:schemeClr val="bg1"/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grpSp>
        <p:nvGrpSpPr>
          <p:cNvPr id="5" name="Google Shape;473;p38"/>
          <p:cNvGrpSpPr/>
          <p:nvPr/>
        </p:nvGrpSpPr>
        <p:grpSpPr>
          <a:xfrm rot="766293">
            <a:off x="7719881" y="1122903"/>
            <a:ext cx="648332" cy="662557"/>
            <a:chOff x="1922075" y="1629000"/>
            <a:chExt cx="437200" cy="437200"/>
          </a:xfrm>
        </p:grpSpPr>
        <p:sp>
          <p:nvSpPr>
            <p:cNvPr id="6" name="Google Shape;474;p38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75;p38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439;p38"/>
          <p:cNvGrpSpPr/>
          <p:nvPr/>
        </p:nvGrpSpPr>
        <p:grpSpPr>
          <a:xfrm rot="20000904">
            <a:off x="1370332" y="306363"/>
            <a:ext cx="491390" cy="624569"/>
            <a:chOff x="584925" y="922575"/>
            <a:chExt cx="415200" cy="502525"/>
          </a:xfrm>
        </p:grpSpPr>
        <p:sp>
          <p:nvSpPr>
            <p:cNvPr id="9" name="Google Shape;440;p38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41;p38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42;p38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591;p38"/>
          <p:cNvGrpSpPr/>
          <p:nvPr/>
        </p:nvGrpSpPr>
        <p:grpSpPr>
          <a:xfrm>
            <a:off x="370332" y="3994799"/>
            <a:ext cx="765355" cy="785143"/>
            <a:chOff x="570875" y="4322250"/>
            <a:chExt cx="443300" cy="443325"/>
          </a:xfrm>
        </p:grpSpPr>
        <p:sp>
          <p:nvSpPr>
            <p:cNvPr id="13" name="Google Shape;592;p3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93;p3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94;p3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95;p3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547;p38"/>
          <p:cNvGrpSpPr/>
          <p:nvPr/>
        </p:nvGrpSpPr>
        <p:grpSpPr>
          <a:xfrm>
            <a:off x="8013032" y="4367463"/>
            <a:ext cx="591308" cy="624558"/>
            <a:chOff x="3955900" y="2984500"/>
            <a:chExt cx="414000" cy="422525"/>
          </a:xfrm>
        </p:grpSpPr>
        <p:sp>
          <p:nvSpPr>
            <p:cNvPr id="24" name="Google Shape;548;p38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49;p38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50;p38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3040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057" y="975928"/>
            <a:ext cx="3510000" cy="351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80274" y="1083386"/>
            <a:ext cx="117426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3796BF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ICON COMPLETE </a:t>
            </a:r>
            <a:endParaRPr lang="th-TH" sz="1800" b="1" dirty="0">
              <a:solidFill>
                <a:srgbClr val="3796BF"/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  <a:p>
            <a:r>
              <a:rPr lang="th-TH" sz="1500" b="1" dirty="0">
                <a:latin typeface="Waffle Regular" panose="02000000000000000000" pitchFamily="50" charset="0"/>
                <a:cs typeface="Waffle Regular" panose="02000000000000000000" pitchFamily="50" charset="0"/>
              </a:rPr>
              <a:t>เพื่อบอกสถานะเมื่อผู้ใช้ทำแบบประเมินเสร็จแล้ว</a:t>
            </a:r>
            <a:endParaRPr lang="en-US" sz="1500" b="1" dirty="0"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55327" y="3167262"/>
            <a:ext cx="18200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h-TH" sz="1800" b="1" dirty="0">
                <a:solidFill>
                  <a:srgbClr val="3796BF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ปุ่มยกเลิก </a:t>
            </a:r>
          </a:p>
          <a:p>
            <a:pPr algn="r"/>
            <a:r>
              <a:rPr lang="th-TH" sz="1500" b="1" dirty="0">
                <a:latin typeface="Waffle Regular" panose="02000000000000000000" pitchFamily="50" charset="0"/>
                <a:cs typeface="Waffle Regular" panose="02000000000000000000" pitchFamily="50" charset="0"/>
              </a:rPr>
              <a:t>เมื่อกดจะกลับไปที่หน้ารายชื่ออาจารย์ และไม่บันทึกรายการที่ทำก่อนหน้า </a:t>
            </a:r>
            <a:endParaRPr lang="en-US" sz="1500" b="1" dirty="0"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9200" y="3200493"/>
            <a:ext cx="169097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b="1" dirty="0">
                <a:solidFill>
                  <a:srgbClr val="3796BF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ปุ่มยืนยัน </a:t>
            </a:r>
          </a:p>
          <a:p>
            <a:r>
              <a:rPr lang="th-TH" sz="1500" b="1" dirty="0">
                <a:latin typeface="Waffle Regular" panose="02000000000000000000" pitchFamily="50" charset="0"/>
                <a:cs typeface="Waffle Regular" panose="02000000000000000000" pitchFamily="50" charset="0"/>
              </a:rPr>
              <a:t>เมื่อกดถือว่าทำการประเมินเสร็จแล้ว</a:t>
            </a:r>
            <a:endParaRPr lang="en-US" sz="1500" b="1" dirty="0"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cxnSp>
        <p:nvCxnSpPr>
          <p:cNvPr id="15" name="Elbow Connector 14"/>
          <p:cNvCxnSpPr/>
          <p:nvPr/>
        </p:nvCxnSpPr>
        <p:spPr>
          <a:xfrm flipV="1">
            <a:off x="5134278" y="1290481"/>
            <a:ext cx="573343" cy="368709"/>
          </a:xfrm>
          <a:prstGeom prst="bentConnector3">
            <a:avLst>
              <a:gd name="adj1" fmla="val 50000"/>
            </a:avLst>
          </a:prstGeom>
          <a:ln w="19050">
            <a:solidFill>
              <a:srgbClr val="3796B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239"/>
          <a:stretch/>
        </p:blipFill>
        <p:spPr>
          <a:xfrm>
            <a:off x="-330261" y="1208091"/>
            <a:ext cx="2335835" cy="304298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9"/>
          <a:stretch/>
        </p:blipFill>
        <p:spPr>
          <a:xfrm>
            <a:off x="7170787" y="1208091"/>
            <a:ext cx="2309665" cy="304298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219415" y="636091"/>
            <a:ext cx="2024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b="1" dirty="0">
                <a:solidFill>
                  <a:srgbClr val="3796BF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ยืนยันการประเมิน</a:t>
            </a:r>
          </a:p>
          <a:p>
            <a:r>
              <a:rPr lang="th-TH" sz="1500" b="1" dirty="0">
                <a:latin typeface="Waffle Regular" panose="02000000000000000000" pitchFamily="50" charset="0"/>
                <a:cs typeface="Waffle Regular" panose="02000000000000000000" pitchFamily="50" charset="0"/>
              </a:rPr>
              <a:t>บอกว่ากำลังอยู่ใน</a:t>
            </a:r>
          </a:p>
          <a:p>
            <a:r>
              <a:rPr lang="th-TH" sz="1500" b="1" dirty="0">
                <a:latin typeface="Waffle Regular" panose="02000000000000000000" pitchFamily="50" charset="0"/>
                <a:cs typeface="Waffle Regular" panose="02000000000000000000" pitchFamily="50" charset="0"/>
              </a:rPr>
              <a:t>ยืนยันการทำแบบประเมิน</a:t>
            </a:r>
            <a:endParaRPr lang="en-US" sz="1500" b="1" dirty="0"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cxnSp>
        <p:nvCxnSpPr>
          <p:cNvPr id="26" name="Elbow Connector 25"/>
          <p:cNvCxnSpPr/>
          <p:nvPr/>
        </p:nvCxnSpPr>
        <p:spPr>
          <a:xfrm>
            <a:off x="3231786" y="840654"/>
            <a:ext cx="534514" cy="367437"/>
          </a:xfrm>
          <a:prstGeom prst="bentConnector3">
            <a:avLst/>
          </a:prstGeom>
          <a:ln w="19050">
            <a:solidFill>
              <a:srgbClr val="3796B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Google Shape;309;p28"/>
          <p:cNvSpPr/>
          <p:nvPr/>
        </p:nvSpPr>
        <p:spPr>
          <a:xfrm>
            <a:off x="5707621" y="2572658"/>
            <a:ext cx="1146914" cy="308153"/>
          </a:xfrm>
          <a:prstGeom prst="homePlate">
            <a:avLst>
              <a:gd name="adj" fmla="val 70728"/>
            </a:avLst>
          </a:prstGeom>
          <a:gradFill flip="none" rotWithShape="1">
            <a:gsLst>
              <a:gs pos="0">
                <a:srgbClr val="81D1EC">
                  <a:tint val="66000"/>
                  <a:satMod val="160000"/>
                </a:srgbClr>
              </a:gs>
              <a:gs pos="50000">
                <a:srgbClr val="81D1EC">
                  <a:tint val="44500"/>
                  <a:satMod val="160000"/>
                </a:srgbClr>
              </a:gs>
              <a:gs pos="100000">
                <a:srgbClr val="81D1EC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 defTabSz="685800">
              <a:defRPr/>
            </a:pPr>
            <a:r>
              <a:rPr lang="th-TH" sz="1500" b="1" dirty="0">
                <a:latin typeface="Waffle Regular" panose="02000000000000000000" pitchFamily="50" charset="0"/>
                <a:ea typeface="Roboto Condensed"/>
                <a:cs typeface="Waffle Regular" panose="02000000000000000000" pitchFamily="50" charset="0"/>
                <a:sym typeface="Roboto Condensed"/>
              </a:rPr>
              <a:t>เมื่อกดปุ่มยืนยัน</a:t>
            </a:r>
            <a:endParaRPr sz="1500" b="1" dirty="0">
              <a:latin typeface="Waffle Regular" panose="02000000000000000000" pitchFamily="50" charset="0"/>
              <a:ea typeface="Roboto Condensed"/>
              <a:cs typeface="Waffle Regular" panose="02000000000000000000" pitchFamily="50" charset="0"/>
              <a:sym typeface="Roboto Condensed"/>
            </a:endParaRPr>
          </a:p>
        </p:txBody>
      </p:sp>
      <p:sp>
        <p:nvSpPr>
          <p:cNvPr id="20" name="Google Shape;309;p28"/>
          <p:cNvSpPr/>
          <p:nvPr/>
        </p:nvSpPr>
        <p:spPr>
          <a:xfrm flipH="1">
            <a:off x="2141247" y="2576852"/>
            <a:ext cx="1090540" cy="308153"/>
          </a:xfrm>
          <a:prstGeom prst="homePlate">
            <a:avLst>
              <a:gd name="adj" fmla="val 70728"/>
            </a:avLst>
          </a:prstGeom>
          <a:gradFill flip="none" rotWithShape="1">
            <a:gsLst>
              <a:gs pos="0">
                <a:srgbClr val="81D1EC">
                  <a:tint val="66000"/>
                  <a:satMod val="160000"/>
                </a:srgbClr>
              </a:gs>
              <a:gs pos="50000">
                <a:srgbClr val="81D1EC">
                  <a:tint val="44500"/>
                  <a:satMod val="160000"/>
                </a:srgbClr>
              </a:gs>
              <a:gs pos="100000">
                <a:srgbClr val="81D1EC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 defTabSz="685800">
              <a:defRPr/>
            </a:pPr>
            <a:r>
              <a:rPr lang="th-TH" sz="1500" b="1" dirty="0">
                <a:latin typeface="Waffle Regular" panose="02000000000000000000" pitchFamily="50" charset="0"/>
                <a:ea typeface="Roboto Condensed"/>
                <a:cs typeface="Waffle Regular" panose="02000000000000000000" pitchFamily="50" charset="0"/>
                <a:sym typeface="Roboto Condensed"/>
              </a:rPr>
              <a:t>เมื่อกดปุ่มยกเลิก</a:t>
            </a:r>
            <a:endParaRPr sz="1500" b="1" dirty="0">
              <a:latin typeface="Waffle Regular" panose="02000000000000000000" pitchFamily="50" charset="0"/>
              <a:ea typeface="Roboto Condensed"/>
              <a:cs typeface="Waffle Regular" panose="02000000000000000000" pitchFamily="50" charset="0"/>
              <a:sym typeface="Roboto Condensed"/>
            </a:endParaRPr>
          </a:p>
        </p:txBody>
      </p:sp>
      <p:cxnSp>
        <p:nvCxnSpPr>
          <p:cNvPr id="27" name="Elbow Connector 330"/>
          <p:cNvCxnSpPr/>
          <p:nvPr/>
        </p:nvCxnSpPr>
        <p:spPr>
          <a:xfrm flipV="1">
            <a:off x="4940429" y="3476084"/>
            <a:ext cx="2094549" cy="309287"/>
          </a:xfrm>
          <a:prstGeom prst="bentConnector3">
            <a:avLst>
              <a:gd name="adj1" fmla="val 19722"/>
            </a:avLst>
          </a:prstGeom>
          <a:ln w="19050">
            <a:solidFill>
              <a:srgbClr val="3796B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Elbow Connector 330"/>
          <p:cNvCxnSpPr/>
          <p:nvPr/>
        </p:nvCxnSpPr>
        <p:spPr>
          <a:xfrm rot="10800000">
            <a:off x="1983757" y="3473787"/>
            <a:ext cx="2003942" cy="338524"/>
          </a:xfrm>
          <a:prstGeom prst="bentConnector3">
            <a:avLst>
              <a:gd name="adj1" fmla="val 20561"/>
            </a:avLst>
          </a:prstGeom>
          <a:ln w="19050">
            <a:solidFill>
              <a:srgbClr val="3796B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820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25" grpId="0"/>
      <p:bldP spid="19" grpId="0" animBg="1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183" y="160954"/>
            <a:ext cx="3510000" cy="3510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71072" y="1312049"/>
            <a:ext cx="3510000" cy="3510000"/>
            <a:chOff x="329693" y="1688841"/>
            <a:chExt cx="4680000" cy="46800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693" y="1688841"/>
              <a:ext cx="4680000" cy="4680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 rot="19783138">
              <a:off x="3286914" y="4796217"/>
              <a:ext cx="861775" cy="86177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defTabSz="685800">
                <a:defRPr/>
              </a:pPr>
              <a:r>
                <a:rPr lang="en" sz="3600" b="1" dirty="0">
                  <a:ln w="22225">
                    <a:solidFill>
                      <a:srgbClr val="D89F39">
                        <a:lumMod val="40000"/>
                        <a:lumOff val="60000"/>
                      </a:srgbClr>
                    </a:solidFill>
                    <a:prstDash val="solid"/>
                  </a:ln>
                  <a:solidFill>
                    <a:srgbClr val="D89F39">
                      <a:lumMod val="20000"/>
                      <a:lumOff val="80000"/>
                    </a:srgb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Roboto Condensed"/>
                  <a:ea typeface="Roboto Condensed"/>
                  <a:cs typeface="Roboto Condensed"/>
                  <a:sym typeface="Roboto Condensed"/>
                </a:rPr>
                <a:t>👆</a:t>
              </a:r>
              <a:endParaRPr lang="th-TH" sz="3600" b="1" dirty="0">
                <a:ln w="22225">
                  <a:solidFill>
                    <a:srgbClr val="D89F39">
                      <a:lumMod val="40000"/>
                      <a:lumOff val="60000"/>
                    </a:srgbClr>
                  </a:solidFill>
                  <a:prstDash val="solid"/>
                </a:ln>
                <a:solidFill>
                  <a:srgbClr val="D89F39">
                    <a:lumMod val="20000"/>
                    <a:lumOff val="80000"/>
                  </a:srgb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ea typeface="+mn-ea"/>
                <a:cs typeface="Cordia New" panose="020B0304020202020204" pitchFamily="34" charset="-34"/>
              </a:endParaRPr>
            </a:p>
          </p:txBody>
        </p:sp>
      </p:grpSp>
      <p:sp>
        <p:nvSpPr>
          <p:cNvPr id="11" name="Google Shape;175;p13"/>
          <p:cNvSpPr txBox="1">
            <a:spLocks/>
          </p:cNvSpPr>
          <p:nvPr/>
        </p:nvSpPr>
        <p:spPr>
          <a:xfrm>
            <a:off x="3467524" y="4034650"/>
            <a:ext cx="2564717" cy="15259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800">
              <a:spcBef>
                <a:spcPts val="450"/>
              </a:spcBef>
              <a:buSzPts val="1100"/>
              <a:defRPr/>
            </a:pPr>
            <a:r>
              <a:rPr lang="th-TH" sz="1800" b="1" dirty="0">
                <a:solidFill>
                  <a:srgbClr val="3796BF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เมื่อผู้ใช้ทำแบบประเมินอาจารย์แล้ว</a:t>
            </a:r>
            <a:endParaRPr lang="en-US" sz="1800" b="1" dirty="0">
              <a:solidFill>
                <a:srgbClr val="3796BF"/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  <a:p>
            <a:pPr defTabSz="685800">
              <a:spcBef>
                <a:spcPts val="450"/>
              </a:spcBef>
              <a:buSzPts val="1100"/>
              <a:defRPr/>
            </a:pPr>
            <a:r>
              <a:rPr lang="th-TH" sz="1500" b="1" dirty="0">
                <a:latin typeface="Waffle Regular" panose="02000000000000000000" pitchFamily="50" charset="0"/>
                <a:cs typeface="Waffle Regular" panose="02000000000000000000" pitchFamily="50" charset="0"/>
              </a:rPr>
              <a:t>จะไม่สามารถเข้าทำแบบประเมินซ้ำได้ โดยไอคอนจะเปลี่ยนเป็นไอคอนดูดูสถิติผลการประเมินของอาจารย์</a:t>
            </a:r>
            <a:endParaRPr lang="en-US" sz="1500" b="1" dirty="0">
              <a:latin typeface="Waffle Regular" panose="02000000000000000000" pitchFamily="50" charset="0"/>
              <a:cs typeface="Waffle Regular" panose="02000000000000000000" pitchFamily="50" charset="0"/>
            </a:endParaRPr>
          </a:p>
          <a:p>
            <a:pPr defTabSz="685800">
              <a:spcBef>
                <a:spcPts val="450"/>
              </a:spcBef>
              <a:defRPr/>
            </a:pPr>
            <a:endParaRPr lang="en-US" sz="1500" b="1" dirty="0"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sp>
        <p:nvSpPr>
          <p:cNvPr id="12" name="Google Shape;175;p13"/>
          <p:cNvSpPr txBox="1">
            <a:spLocks/>
          </p:cNvSpPr>
          <p:nvPr/>
        </p:nvSpPr>
        <p:spPr>
          <a:xfrm>
            <a:off x="-34989" y="2802614"/>
            <a:ext cx="1708649" cy="15259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685800">
              <a:spcBef>
                <a:spcPts val="450"/>
              </a:spcBef>
              <a:buSzPts val="1100"/>
              <a:defRPr/>
            </a:pPr>
            <a:r>
              <a:rPr lang="th-TH" sz="1800" b="1" dirty="0">
                <a:solidFill>
                  <a:srgbClr val="3796BF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อาจารย์ที่ผู้ใช้ประเมินแล้ว </a:t>
            </a:r>
          </a:p>
          <a:p>
            <a:pPr algn="ctr" defTabSz="685800">
              <a:spcBef>
                <a:spcPts val="450"/>
              </a:spcBef>
              <a:buSzPts val="1100"/>
              <a:defRPr/>
            </a:pPr>
            <a:r>
              <a:rPr lang="th-TH" sz="1800" b="1" dirty="0">
                <a:solidFill>
                  <a:srgbClr val="3796BF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และยังไม่ได้ประเมิน</a:t>
            </a:r>
          </a:p>
          <a:p>
            <a:pPr algn="ctr" defTabSz="685800">
              <a:spcBef>
                <a:spcPts val="450"/>
              </a:spcBef>
              <a:buSzPts val="1100"/>
              <a:defRPr/>
            </a:pPr>
            <a:r>
              <a:rPr lang="th-TH" sz="1500" b="1" dirty="0">
                <a:latin typeface="Waffle Regular" panose="02000000000000000000" pitchFamily="50" charset="0"/>
                <a:cs typeface="Waffle Regular" panose="02000000000000000000" pitchFamily="50" charset="0"/>
              </a:rPr>
              <a:t>มีการแสดงผลต่างกันชัดเจน                      ช่วยลดความสับสนให้ผู้ใช้</a:t>
            </a:r>
            <a:endParaRPr lang="en-US" sz="1500" b="1" dirty="0">
              <a:latin typeface="Waffle Regular" panose="02000000000000000000" pitchFamily="50" charset="0"/>
              <a:cs typeface="Waffle Regular" panose="02000000000000000000" pitchFamily="50" charset="0"/>
            </a:endParaRPr>
          </a:p>
          <a:p>
            <a:pPr algn="ctr" defTabSz="685800">
              <a:spcBef>
                <a:spcPts val="450"/>
              </a:spcBef>
              <a:defRPr/>
            </a:pPr>
            <a:endParaRPr lang="en-US" sz="1500" b="1" dirty="0"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41988" y="3219061"/>
            <a:ext cx="1631672" cy="6998"/>
          </a:xfrm>
          <a:prstGeom prst="line">
            <a:avLst/>
          </a:prstGeom>
          <a:ln w="19050">
            <a:solidFill>
              <a:srgbClr val="379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/>
          <p:nvPr/>
        </p:nvCxnSpPr>
        <p:spPr>
          <a:xfrm rot="10800000">
            <a:off x="2989308" y="3670954"/>
            <a:ext cx="2860987" cy="822137"/>
          </a:xfrm>
          <a:prstGeom prst="bentConnector3">
            <a:avLst>
              <a:gd name="adj1" fmla="val 83755"/>
            </a:avLst>
          </a:prstGeom>
          <a:ln w="19050">
            <a:solidFill>
              <a:srgbClr val="379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175;p13"/>
          <p:cNvSpPr txBox="1">
            <a:spLocks/>
          </p:cNvSpPr>
          <p:nvPr/>
        </p:nvSpPr>
        <p:spPr>
          <a:xfrm>
            <a:off x="6813402" y="1856652"/>
            <a:ext cx="2330599" cy="1183494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800">
              <a:spcBef>
                <a:spcPts val="450"/>
              </a:spcBef>
              <a:buSzPts val="1100"/>
              <a:defRPr/>
            </a:pPr>
            <a:r>
              <a:rPr lang="th-TH" sz="1800" b="1" dirty="0">
                <a:solidFill>
                  <a:srgbClr val="3796BF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ความคิดเห็นและข้อเสนอแนะที่มีต่ออาจารย์</a:t>
            </a:r>
            <a:endParaRPr lang="en-US" sz="1800" b="1" dirty="0">
              <a:solidFill>
                <a:srgbClr val="3796BF"/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  <a:p>
            <a:pPr defTabSz="685800">
              <a:spcBef>
                <a:spcPts val="450"/>
              </a:spcBef>
              <a:defRPr/>
            </a:pPr>
            <a:r>
              <a:rPr lang="th-TH" sz="1500" b="1" dirty="0">
                <a:latin typeface="Waffle Regular" panose="02000000000000000000" pitchFamily="50" charset="0"/>
                <a:cs typeface="Waffle Regular" panose="02000000000000000000" pitchFamily="50" charset="0"/>
              </a:rPr>
              <a:t>มีการทำ </a:t>
            </a:r>
            <a:r>
              <a:rPr lang="en-US" sz="1500" b="1" dirty="0">
                <a:latin typeface="Waffle Regular" panose="02000000000000000000" pitchFamily="50" charset="0"/>
                <a:cs typeface="Waffle Regular" panose="02000000000000000000" pitchFamily="50" charset="0"/>
              </a:rPr>
              <a:t>Pagination </a:t>
            </a:r>
            <a:r>
              <a:rPr lang="th-TH" sz="1500" b="1" dirty="0">
                <a:latin typeface="Waffle Regular" panose="02000000000000000000" pitchFamily="50" charset="0"/>
                <a:cs typeface="Waffle Regular" panose="02000000000000000000" pitchFamily="50" charset="0"/>
              </a:rPr>
              <a:t>เนื่องจากอาจจะมีปริมาณข้อมูลเยอะ การแบ่งหน้าจะช่วยให้มีปริมาณข้อมูลไม่เยอะจนเกินไป และช่วยให้ผู้ใช้อ่านได้ง่ายขึ้น </a:t>
            </a:r>
            <a:endParaRPr lang="en-US" sz="1500" b="1" dirty="0"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sp>
        <p:nvSpPr>
          <p:cNvPr id="34" name="Google Shape;175;p13"/>
          <p:cNvSpPr txBox="1">
            <a:spLocks/>
          </p:cNvSpPr>
          <p:nvPr/>
        </p:nvSpPr>
        <p:spPr>
          <a:xfrm>
            <a:off x="3373017" y="1439131"/>
            <a:ext cx="1615403" cy="705513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685800">
              <a:spcBef>
                <a:spcPts val="450"/>
              </a:spcBef>
              <a:buSzPts val="1100"/>
              <a:defRPr/>
            </a:pPr>
            <a:r>
              <a:rPr lang="th-TH" sz="1800" b="1" dirty="0">
                <a:solidFill>
                  <a:srgbClr val="3796BF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เวลาประมวลสถิติล่าสุด</a:t>
            </a:r>
            <a:endParaRPr lang="en-US" sz="1800" b="1" dirty="0">
              <a:solidFill>
                <a:srgbClr val="3796BF"/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  <a:p>
            <a:pPr algn="ctr" defTabSz="685800">
              <a:spcBef>
                <a:spcPts val="450"/>
              </a:spcBef>
              <a:defRPr/>
            </a:pPr>
            <a:r>
              <a:rPr lang="th-TH" sz="1500" b="1" dirty="0">
                <a:latin typeface="Waffle Regular" panose="02000000000000000000" pitchFamily="50" charset="0"/>
                <a:cs typeface="Waffle Regular" panose="02000000000000000000" pitchFamily="50" charset="0"/>
              </a:rPr>
              <a:t>บอกความเป็นปัจจุบันของข้อมูล</a:t>
            </a:r>
            <a:endParaRPr lang="en-US" sz="1500" b="1" dirty="0"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sp>
        <p:nvSpPr>
          <p:cNvPr id="44" name="Google Shape;175;p13"/>
          <p:cNvSpPr txBox="1">
            <a:spLocks/>
          </p:cNvSpPr>
          <p:nvPr/>
        </p:nvSpPr>
        <p:spPr>
          <a:xfrm>
            <a:off x="2901943" y="35137"/>
            <a:ext cx="1408931" cy="1022629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685800">
              <a:spcBef>
                <a:spcPts val="450"/>
              </a:spcBef>
              <a:buSzPts val="1100"/>
              <a:defRPr/>
            </a:pPr>
            <a:r>
              <a:rPr lang="th-TH" sz="1800" b="1" dirty="0">
                <a:solidFill>
                  <a:srgbClr val="3796BF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ข้อมูลอาจารย์</a:t>
            </a:r>
            <a:endParaRPr lang="en-US" sz="1800" b="1" dirty="0">
              <a:solidFill>
                <a:srgbClr val="3796BF"/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  <a:p>
            <a:pPr algn="r" defTabSz="685800">
              <a:spcBef>
                <a:spcPts val="450"/>
              </a:spcBef>
              <a:defRPr/>
            </a:pPr>
            <a:r>
              <a:rPr lang="th-TH" sz="1500" b="1" dirty="0">
                <a:latin typeface="Waffle Regular" panose="02000000000000000000" pitchFamily="50" charset="0"/>
                <a:cs typeface="Waffle Regular" panose="02000000000000000000" pitchFamily="50" charset="0"/>
              </a:rPr>
              <a:t>เพื่อบอกให้ผู้ใช้ทราบว่ากำลังดูสถิติของอาจารย์ท่านนี้อยู่</a:t>
            </a:r>
            <a:endParaRPr lang="en-US" sz="1500" b="1" dirty="0"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sp>
        <p:nvSpPr>
          <p:cNvPr id="50" name="Google Shape;175;p13"/>
          <p:cNvSpPr txBox="1">
            <a:spLocks/>
          </p:cNvSpPr>
          <p:nvPr/>
        </p:nvSpPr>
        <p:spPr>
          <a:xfrm>
            <a:off x="6601267" y="99436"/>
            <a:ext cx="2320994" cy="755981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685800">
              <a:spcBef>
                <a:spcPts val="450"/>
              </a:spcBef>
              <a:buSzPts val="1100"/>
              <a:defRPr/>
            </a:pPr>
            <a:r>
              <a:rPr lang="th-TH" sz="1800" b="1" dirty="0">
                <a:solidFill>
                  <a:srgbClr val="3796BF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สถิตผลการประเมิน</a:t>
            </a:r>
            <a:endParaRPr lang="en-US" sz="1800" b="1" dirty="0">
              <a:solidFill>
                <a:srgbClr val="3796BF"/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  <a:p>
            <a:pPr algn="ctr" defTabSz="685800">
              <a:spcBef>
                <a:spcPts val="450"/>
              </a:spcBef>
              <a:defRPr/>
            </a:pPr>
            <a:r>
              <a:rPr lang="th-TH" sz="1500" b="1" dirty="0">
                <a:latin typeface="Waffle Regular" panose="02000000000000000000" pitchFamily="50" charset="0"/>
                <a:cs typeface="Waffle Regular" panose="02000000000000000000" pitchFamily="50" charset="0"/>
              </a:rPr>
              <a:t>เพื่อบอกให้ผู้ใช้ทราบว่ากำลังใช้งานอะไรในระบบ</a:t>
            </a:r>
            <a:endParaRPr lang="en-US" sz="1500" b="1" dirty="0"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6591662" y="444495"/>
            <a:ext cx="2330599" cy="1"/>
          </a:xfrm>
          <a:prstGeom prst="line">
            <a:avLst/>
          </a:prstGeom>
          <a:ln w="19050">
            <a:solidFill>
              <a:srgbClr val="379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/>
          <p:cNvCxnSpPr/>
          <p:nvPr/>
        </p:nvCxnSpPr>
        <p:spPr>
          <a:xfrm rot="10800000" flipV="1">
            <a:off x="6431125" y="2316325"/>
            <a:ext cx="2631233" cy="723821"/>
          </a:xfrm>
          <a:prstGeom prst="bentConnector3">
            <a:avLst>
              <a:gd name="adj1" fmla="val 84840"/>
            </a:avLst>
          </a:prstGeom>
          <a:ln w="19050">
            <a:solidFill>
              <a:srgbClr val="379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3282043" y="1856652"/>
            <a:ext cx="1977269" cy="0"/>
          </a:xfrm>
          <a:prstGeom prst="line">
            <a:avLst/>
          </a:prstGeom>
          <a:ln w="19050">
            <a:solidFill>
              <a:srgbClr val="379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Google Shape;175;p13"/>
          <p:cNvSpPr txBox="1">
            <a:spLocks/>
          </p:cNvSpPr>
          <p:nvPr/>
        </p:nvSpPr>
        <p:spPr>
          <a:xfrm>
            <a:off x="6832804" y="1068139"/>
            <a:ext cx="2026613" cy="755981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685800">
              <a:spcBef>
                <a:spcPts val="450"/>
              </a:spcBef>
              <a:buSzPts val="1100"/>
              <a:defRPr/>
            </a:pPr>
            <a:r>
              <a:rPr lang="th-TH" sz="1800" b="1" dirty="0">
                <a:solidFill>
                  <a:srgbClr val="3796BF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กราฟวงกลม</a:t>
            </a:r>
            <a:endParaRPr lang="en-US" sz="1800" b="1" dirty="0">
              <a:solidFill>
                <a:srgbClr val="3796BF"/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  <a:p>
            <a:pPr algn="ctr" defTabSz="685800">
              <a:spcBef>
                <a:spcPts val="450"/>
              </a:spcBef>
              <a:defRPr/>
            </a:pPr>
            <a:r>
              <a:rPr lang="th-TH" sz="1500" b="1" dirty="0">
                <a:latin typeface="Waffle Regular" panose="02000000000000000000" pitchFamily="50" charset="0"/>
                <a:cs typeface="Waffle Regular" panose="02000000000000000000" pitchFamily="50" charset="0"/>
              </a:rPr>
              <a:t>เพื่อให้เห็นภาพรวม  และอ่านข้อมูลได้เร็วขึ้น </a:t>
            </a:r>
            <a:endParaRPr lang="en-US" sz="1500" b="1" dirty="0"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cxnSp>
        <p:nvCxnSpPr>
          <p:cNvPr id="88" name="Straight Connector 87"/>
          <p:cNvCxnSpPr>
            <a:endCxn id="86" idx="3"/>
          </p:cNvCxnSpPr>
          <p:nvPr/>
        </p:nvCxnSpPr>
        <p:spPr>
          <a:xfrm>
            <a:off x="6151207" y="1446129"/>
            <a:ext cx="2708210" cy="1"/>
          </a:xfrm>
          <a:prstGeom prst="line">
            <a:avLst/>
          </a:prstGeom>
          <a:ln w="19050">
            <a:solidFill>
              <a:srgbClr val="379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Google Shape;309;p28"/>
          <p:cNvSpPr/>
          <p:nvPr/>
        </p:nvSpPr>
        <p:spPr>
          <a:xfrm>
            <a:off x="3282043" y="3123731"/>
            <a:ext cx="1643625" cy="344736"/>
          </a:xfrm>
          <a:prstGeom prst="homePlate">
            <a:avLst>
              <a:gd name="adj" fmla="val 70728"/>
            </a:avLst>
          </a:prstGeom>
          <a:gradFill flip="none" rotWithShape="1">
            <a:gsLst>
              <a:gs pos="0">
                <a:srgbClr val="81D1EC">
                  <a:tint val="66000"/>
                  <a:satMod val="160000"/>
                </a:srgbClr>
              </a:gs>
              <a:gs pos="50000">
                <a:srgbClr val="81D1EC">
                  <a:tint val="44500"/>
                  <a:satMod val="160000"/>
                </a:srgbClr>
              </a:gs>
              <a:gs pos="100000">
                <a:srgbClr val="81D1EC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 defTabSz="685800">
              <a:defRPr/>
            </a:pPr>
            <a:r>
              <a:rPr lang="th-TH" sz="1500" b="1" dirty="0">
                <a:latin typeface="Waffle Regular" panose="02000000000000000000" pitchFamily="50" charset="0"/>
                <a:ea typeface="Roboto Condensed"/>
                <a:cs typeface="Waffle Regular" panose="02000000000000000000" pitchFamily="50" charset="0"/>
                <a:sym typeface="Roboto Condensed"/>
              </a:rPr>
              <a:t>เมื่อกดดูสถิติ</a:t>
            </a:r>
            <a:endParaRPr sz="1500" b="1" dirty="0">
              <a:latin typeface="Waffle Regular" panose="02000000000000000000" pitchFamily="50" charset="0"/>
              <a:ea typeface="Roboto Condensed"/>
              <a:cs typeface="Waffle Regular" panose="02000000000000000000" pitchFamily="50" charset="0"/>
              <a:sym typeface="Roboto Condensed"/>
            </a:endParaRPr>
          </a:p>
        </p:txBody>
      </p:sp>
      <p:cxnSp>
        <p:nvCxnSpPr>
          <p:cNvPr id="97" name="Elbow Connector 96"/>
          <p:cNvCxnSpPr/>
          <p:nvPr/>
        </p:nvCxnSpPr>
        <p:spPr>
          <a:xfrm rot="10800000">
            <a:off x="2970731" y="475266"/>
            <a:ext cx="2181233" cy="540707"/>
          </a:xfrm>
          <a:prstGeom prst="bentConnector3">
            <a:avLst>
              <a:gd name="adj1" fmla="val 38450"/>
            </a:avLst>
          </a:prstGeom>
          <a:ln w="19050">
            <a:solidFill>
              <a:srgbClr val="379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05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500"/>
                            </p:stCondLst>
                            <p:childTnLst>
                              <p:par>
                                <p:cTn id="56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000"/>
                            </p:stCondLst>
                            <p:childTnLst>
                              <p:par>
                                <p:cTn id="60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500"/>
                            </p:stCondLst>
                            <p:childTnLst>
                              <p:par>
                                <p:cTn id="64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0"/>
                            </p:stCondLst>
                            <p:childTnLst>
                              <p:par>
                                <p:cTn id="6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500"/>
                            </p:stCondLst>
                            <p:childTnLst>
                              <p:par>
                                <p:cTn id="7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2" grpId="0" animBg="1"/>
      <p:bldP spid="34" grpId="0"/>
      <p:bldP spid="44" grpId="0"/>
      <p:bldP spid="50" grpId="0"/>
      <p:bldP spid="86" grpId="0"/>
      <p:bldP spid="9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8"/>
          <p:cNvSpPr/>
          <p:nvPr/>
        </p:nvSpPr>
        <p:spPr>
          <a:xfrm>
            <a:off x="6231275" y="2607593"/>
            <a:ext cx="282133" cy="26939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" name="Google Shape;212;p18"/>
          <p:cNvGrpSpPr/>
          <p:nvPr/>
        </p:nvGrpSpPr>
        <p:grpSpPr>
          <a:xfrm>
            <a:off x="5881169" y="1094975"/>
            <a:ext cx="1208686" cy="1209005"/>
            <a:chOff x="6654650" y="3665275"/>
            <a:chExt cx="409100" cy="409125"/>
          </a:xfrm>
        </p:grpSpPr>
        <p:sp>
          <p:nvSpPr>
            <p:cNvPr id="213" name="Google Shape;213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" name="Google Shape;215;p18"/>
          <p:cNvGrpSpPr/>
          <p:nvPr/>
        </p:nvGrpSpPr>
        <p:grpSpPr>
          <a:xfrm rot="1057032">
            <a:off x="4716256" y="2045198"/>
            <a:ext cx="798554" cy="798615"/>
            <a:chOff x="570875" y="4322250"/>
            <a:chExt cx="443300" cy="443325"/>
          </a:xfrm>
        </p:grpSpPr>
        <p:sp>
          <p:nvSpPr>
            <p:cNvPr id="216" name="Google Shape;216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" name="Google Shape;220;p18"/>
          <p:cNvSpPr/>
          <p:nvPr/>
        </p:nvSpPr>
        <p:spPr>
          <a:xfrm rot="2466689">
            <a:off x="4805857" y="1329162"/>
            <a:ext cx="392001" cy="37429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8"/>
          <p:cNvSpPr/>
          <p:nvPr/>
        </p:nvSpPr>
        <p:spPr>
          <a:xfrm rot="-1609379">
            <a:off x="5379123" y="1564655"/>
            <a:ext cx="282082" cy="26934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8"/>
          <p:cNvSpPr/>
          <p:nvPr/>
        </p:nvSpPr>
        <p:spPr>
          <a:xfrm rot="2925831">
            <a:off x="7089526" y="1778032"/>
            <a:ext cx="211251" cy="20171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8"/>
          <p:cNvSpPr/>
          <p:nvPr/>
        </p:nvSpPr>
        <p:spPr>
          <a:xfrm rot="-1609195">
            <a:off x="6210409" y="426761"/>
            <a:ext cx="190312" cy="18171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368;p35"/>
          <p:cNvSpPr txBox="1">
            <a:spLocks/>
          </p:cNvSpPr>
          <p:nvPr/>
        </p:nvSpPr>
        <p:spPr>
          <a:xfrm>
            <a:off x="556928" y="2933019"/>
            <a:ext cx="5149869" cy="1569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10000" spc="300" dirty="0">
                <a:ln w="28575">
                  <a:solidFill>
                    <a:srgbClr val="FF9900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Waffle Regular" panose="02000000000000000000" pitchFamily="50" charset="0"/>
                <a:cs typeface="Waffle Regular" panose="02000000000000000000" pitchFamily="50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0659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/>
          <p:cNvSpPr/>
          <p:nvPr/>
        </p:nvSpPr>
        <p:spPr>
          <a:xfrm>
            <a:off x="562844" y="3072752"/>
            <a:ext cx="3781777" cy="1129673"/>
          </a:xfrm>
          <a:prstGeom prst="round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spc="300" dirty="0">
              <a:solidFill>
                <a:schemeClr val="tx1"/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sp>
        <p:nvSpPr>
          <p:cNvPr id="24" name="Rectangle: Rounded Corners 23"/>
          <p:cNvSpPr/>
          <p:nvPr/>
        </p:nvSpPr>
        <p:spPr>
          <a:xfrm>
            <a:off x="4740977" y="3067470"/>
            <a:ext cx="3781777" cy="894833"/>
          </a:xfrm>
          <a:prstGeom prst="round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spc="300">
              <a:solidFill>
                <a:schemeClr val="tx1"/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sp>
        <p:nvSpPr>
          <p:cNvPr id="22" name="Rectangle: Rounded Corners 21"/>
          <p:cNvSpPr/>
          <p:nvPr/>
        </p:nvSpPr>
        <p:spPr>
          <a:xfrm>
            <a:off x="4740978" y="1086108"/>
            <a:ext cx="3781777" cy="845496"/>
          </a:xfrm>
          <a:prstGeom prst="round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spc="300" dirty="0">
              <a:solidFill>
                <a:schemeClr val="tx1"/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sp>
        <p:nvSpPr>
          <p:cNvPr id="23" name="Rectangle: Rounded Corners 22"/>
          <p:cNvSpPr/>
          <p:nvPr/>
        </p:nvSpPr>
        <p:spPr>
          <a:xfrm>
            <a:off x="4740977" y="2055349"/>
            <a:ext cx="3781777" cy="868153"/>
          </a:xfrm>
          <a:prstGeom prst="round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spc="300" dirty="0">
              <a:solidFill>
                <a:schemeClr val="tx1"/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62845" y="2055668"/>
            <a:ext cx="3781777" cy="868153"/>
          </a:xfrm>
          <a:prstGeom prst="round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spc="300" dirty="0">
              <a:solidFill>
                <a:schemeClr val="tx1"/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sp>
        <p:nvSpPr>
          <p:cNvPr id="9" name="Rectangle: Rounded Corners 8"/>
          <p:cNvSpPr/>
          <p:nvPr/>
        </p:nvSpPr>
        <p:spPr>
          <a:xfrm>
            <a:off x="562844" y="1061241"/>
            <a:ext cx="3781777" cy="845496"/>
          </a:xfrm>
          <a:prstGeom prst="round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spc="300">
              <a:solidFill>
                <a:schemeClr val="tx1"/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sp>
        <p:nvSpPr>
          <p:cNvPr id="16" name="Google Shape;190;p15"/>
          <p:cNvSpPr txBox="1">
            <a:spLocks/>
          </p:cNvSpPr>
          <p:nvPr/>
        </p:nvSpPr>
        <p:spPr>
          <a:xfrm>
            <a:off x="671163" y="1035752"/>
            <a:ext cx="3565138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spc="300" dirty="0">
                <a:solidFill>
                  <a:schemeClr val="tx1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1. </a:t>
            </a:r>
            <a:r>
              <a:rPr lang="th-TH" sz="2400" b="1" spc="300" dirty="0">
                <a:solidFill>
                  <a:schemeClr val="tx1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ไม่ทราบช่วงเวลาเปิดให้ทำการประเมินอาจารย์ผู้สอน</a:t>
            </a:r>
            <a:endParaRPr lang="en-US" sz="2400" b="1" spc="300" dirty="0">
              <a:solidFill>
                <a:schemeClr val="tx1"/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sp>
        <p:nvSpPr>
          <p:cNvPr id="17" name="Google Shape;190;p15"/>
          <p:cNvSpPr txBox="1">
            <a:spLocks/>
          </p:cNvSpPr>
          <p:nvPr/>
        </p:nvSpPr>
        <p:spPr>
          <a:xfrm>
            <a:off x="671163" y="1992265"/>
            <a:ext cx="3684748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spc="300" dirty="0">
                <a:solidFill>
                  <a:schemeClr val="tx1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2. </a:t>
            </a:r>
            <a:r>
              <a:rPr lang="th-TH" sz="2400" b="1" spc="300" dirty="0">
                <a:solidFill>
                  <a:schemeClr val="tx1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เว็บไซต์ของมหาวิทยาลัยไม่มีไอคอนแสดงฟังก์ชันที่ชัดเจน</a:t>
            </a:r>
            <a:endParaRPr lang="en-US" sz="2400" b="1" spc="300" dirty="0">
              <a:solidFill>
                <a:schemeClr val="tx1"/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sp>
        <p:nvSpPr>
          <p:cNvPr id="18" name="Google Shape;190;p15"/>
          <p:cNvSpPr txBox="1">
            <a:spLocks/>
          </p:cNvSpPr>
          <p:nvPr/>
        </p:nvSpPr>
        <p:spPr>
          <a:xfrm>
            <a:off x="671163" y="2992859"/>
            <a:ext cx="3787948" cy="10502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spc="300" dirty="0">
                <a:solidFill>
                  <a:schemeClr val="tx1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3. </a:t>
            </a:r>
            <a:r>
              <a:rPr lang="th-TH" sz="2400" b="1" spc="300" dirty="0">
                <a:solidFill>
                  <a:schemeClr val="tx1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สามารถเข้าไปทำแบบประเมินอาจารย์ท่านอื่นได้แม้ว่าจะไม่ได้เรียนกับอาจารย์ท่านนั้น</a:t>
            </a:r>
            <a:endParaRPr lang="en-US" sz="2400" b="1" spc="300" dirty="0">
              <a:solidFill>
                <a:schemeClr val="tx1"/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sp>
        <p:nvSpPr>
          <p:cNvPr id="20" name="Google Shape;190;p15"/>
          <p:cNvSpPr txBox="1">
            <a:spLocks/>
          </p:cNvSpPr>
          <p:nvPr/>
        </p:nvSpPr>
        <p:spPr>
          <a:xfrm>
            <a:off x="4872178" y="1038461"/>
            <a:ext cx="3677422" cy="8916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spc="300" dirty="0">
                <a:solidFill>
                  <a:schemeClr val="tx1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5. </a:t>
            </a:r>
            <a:r>
              <a:rPr lang="th-TH" sz="2400" b="1" spc="300" dirty="0">
                <a:solidFill>
                  <a:schemeClr val="tx1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คำถามในแบบประเมินมีเยอะเกินไปและรวมกันอยู่ในหน้าเดียว </a:t>
            </a:r>
            <a:endParaRPr lang="en-US" sz="2400" b="1" spc="300" dirty="0">
              <a:solidFill>
                <a:schemeClr val="tx1"/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sp>
        <p:nvSpPr>
          <p:cNvPr id="21" name="Google Shape;190;p15"/>
          <p:cNvSpPr txBox="1">
            <a:spLocks/>
          </p:cNvSpPr>
          <p:nvPr/>
        </p:nvSpPr>
        <p:spPr>
          <a:xfrm>
            <a:off x="4872178" y="1991946"/>
            <a:ext cx="3684606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spc="300" dirty="0">
                <a:solidFill>
                  <a:schemeClr val="tx1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6. </a:t>
            </a:r>
            <a:r>
              <a:rPr lang="th-TH" sz="2400" b="1" spc="300" dirty="0">
                <a:solidFill>
                  <a:schemeClr val="tx1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ช่องของคำถามและระดับของการประเมินในแต่ละข้ออยู่ติดกัน </a:t>
            </a:r>
            <a:endParaRPr lang="en-US" sz="2400" b="1" spc="300" dirty="0">
              <a:solidFill>
                <a:schemeClr val="tx1"/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sp>
        <p:nvSpPr>
          <p:cNvPr id="25" name="Rectangle: Rounded Corners 24"/>
          <p:cNvSpPr/>
          <p:nvPr/>
        </p:nvSpPr>
        <p:spPr>
          <a:xfrm>
            <a:off x="562844" y="4351356"/>
            <a:ext cx="3781777" cy="562057"/>
          </a:xfrm>
          <a:prstGeom prst="round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spc="300">
              <a:solidFill>
                <a:schemeClr val="tx1"/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sp>
        <p:nvSpPr>
          <p:cNvPr id="26" name="Google Shape;190;p15"/>
          <p:cNvSpPr txBox="1">
            <a:spLocks/>
          </p:cNvSpPr>
          <p:nvPr/>
        </p:nvSpPr>
        <p:spPr>
          <a:xfrm>
            <a:off x="575968" y="4351356"/>
            <a:ext cx="3852562" cy="546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spc="300" dirty="0">
                <a:solidFill>
                  <a:schemeClr val="tx1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4. </a:t>
            </a:r>
            <a:r>
              <a:rPr lang="th-TH" sz="2400" b="1" spc="300" dirty="0">
                <a:solidFill>
                  <a:schemeClr val="tx1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นักศึกษาบางคนไม่ทราบชื่ออาจารย์</a:t>
            </a:r>
            <a:endParaRPr lang="en-US" sz="2400" b="1" spc="300" dirty="0">
              <a:solidFill>
                <a:schemeClr val="tx1"/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sp>
        <p:nvSpPr>
          <p:cNvPr id="27" name="Google Shape;190;p15"/>
          <p:cNvSpPr txBox="1">
            <a:spLocks/>
          </p:cNvSpPr>
          <p:nvPr/>
        </p:nvSpPr>
        <p:spPr>
          <a:xfrm>
            <a:off x="4855467" y="3067470"/>
            <a:ext cx="3330579" cy="1004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400" b="1" spc="300" dirty="0">
                <a:solidFill>
                  <a:schemeClr val="tx1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7. รายวิชามีไม่ครบทุกวิชาตามที่ลงทะเบียนเรียนในเทอมนั้น</a:t>
            </a:r>
            <a:endParaRPr lang="en-US" sz="2400" b="1" spc="300" dirty="0">
              <a:solidFill>
                <a:schemeClr val="tx1"/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sp>
        <p:nvSpPr>
          <p:cNvPr id="28" name="Google Shape;190;p15"/>
          <p:cNvSpPr txBox="1">
            <a:spLocks/>
          </p:cNvSpPr>
          <p:nvPr/>
        </p:nvSpPr>
        <p:spPr>
          <a:xfrm>
            <a:off x="2848917" y="70212"/>
            <a:ext cx="6001571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4200" spc="30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affle Regular" panose="02000000000000000000" pitchFamily="50" charset="0"/>
                <a:cs typeface="Waffle Regular" panose="02000000000000000000" pitchFamily="50" charset="0"/>
              </a:rPr>
              <a:t>กระบวนการระบุปัญหาที่สนใจในโครงงาน</a:t>
            </a:r>
            <a:endParaRPr lang="en-US" sz="4200" spc="300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grpSp>
        <p:nvGrpSpPr>
          <p:cNvPr id="30" name="Google Shape;499;p38"/>
          <p:cNvGrpSpPr/>
          <p:nvPr/>
        </p:nvGrpSpPr>
        <p:grpSpPr>
          <a:xfrm rot="19894796">
            <a:off x="2174539" y="305697"/>
            <a:ext cx="558386" cy="556230"/>
            <a:chOff x="6625350" y="1613750"/>
            <a:chExt cx="480525" cy="438400"/>
          </a:xfrm>
        </p:grpSpPr>
        <p:sp>
          <p:nvSpPr>
            <p:cNvPr id="31" name="Google Shape;500;p38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01;p38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02;p38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03;p38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504;p38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526;p38"/>
          <p:cNvGrpSpPr/>
          <p:nvPr/>
        </p:nvGrpSpPr>
        <p:grpSpPr>
          <a:xfrm rot="20870974">
            <a:off x="5853589" y="4138541"/>
            <a:ext cx="349602" cy="403670"/>
            <a:chOff x="6730350" y="2315900"/>
            <a:chExt cx="257700" cy="420100"/>
          </a:xfrm>
        </p:grpSpPr>
        <p:sp>
          <p:nvSpPr>
            <p:cNvPr id="43" name="Google Shape;527;p38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28;p38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29;p38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30;p3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31;p38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0;p38"/>
          <p:cNvSpPr/>
          <p:nvPr/>
        </p:nvSpPr>
        <p:spPr>
          <a:xfrm rot="823691">
            <a:off x="4805261" y="4340849"/>
            <a:ext cx="677690" cy="50786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04;p38"/>
          <p:cNvSpPr/>
          <p:nvPr/>
        </p:nvSpPr>
        <p:spPr>
          <a:xfrm rot="20252615">
            <a:off x="323568" y="231700"/>
            <a:ext cx="198237" cy="262666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404;p38"/>
          <p:cNvSpPr/>
          <p:nvPr/>
        </p:nvSpPr>
        <p:spPr>
          <a:xfrm rot="9075662">
            <a:off x="8324517" y="4552339"/>
            <a:ext cx="198237" cy="262666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935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4" grpId="0" animBg="1"/>
      <p:bldP spid="22" grpId="0" animBg="1"/>
      <p:bldP spid="23" grpId="0" animBg="1"/>
      <p:bldP spid="8" grpId="0" animBg="1"/>
      <p:bldP spid="9" grpId="0" animBg="1"/>
      <p:bldP spid="16" grpId="0"/>
      <p:bldP spid="17" grpId="0"/>
      <p:bldP spid="18" grpId="0"/>
      <p:bldP spid="20" grpId="0"/>
      <p:bldP spid="21" grpId="0"/>
      <p:bldP spid="25" grpId="0" animBg="1"/>
      <p:bldP spid="26" grpId="0"/>
      <p:bldP spid="27" grpId="0"/>
      <p:bldP spid="28" grpId="0"/>
      <p:bldP spid="48" grpId="0" animBg="1"/>
      <p:bldP spid="5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1"/>
          <p:cNvSpPr txBox="1">
            <a:spLocks noGrp="1"/>
          </p:cNvSpPr>
          <p:nvPr>
            <p:ph type="body" idx="4294967295"/>
          </p:nvPr>
        </p:nvSpPr>
        <p:spPr>
          <a:xfrm>
            <a:off x="-168153" y="1994935"/>
            <a:ext cx="3627641" cy="1930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marL="342900" lvl="1" indent="0" algn="ctr">
              <a:spcBef>
                <a:spcPts val="600"/>
              </a:spcBef>
              <a:buNone/>
            </a:pPr>
            <a:r>
              <a:rPr lang="th-TH" sz="60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affle Regular" panose="02000000000000000000" pitchFamily="50" charset="0"/>
                <a:ea typeface="Oswald"/>
                <a:cs typeface="Waffle Regular" panose="02000000000000000000" pitchFamily="50" charset="0"/>
                <a:sym typeface="Oswald"/>
              </a:rPr>
              <a:t>แนวทาง</a:t>
            </a:r>
            <a:r>
              <a:rPr lang="en-US" sz="6000" b="1" spc="300" dirty="0">
                <a:solidFill>
                  <a:schemeClr val="bg1"/>
                </a:solidFill>
                <a:latin typeface="Waffle Regular" panose="02000000000000000000" pitchFamily="50" charset="0"/>
                <a:ea typeface="Oswald"/>
                <a:cs typeface="Waffle Regular" panose="02000000000000000000" pitchFamily="50" charset="0"/>
                <a:sym typeface="Oswald"/>
              </a:rPr>
              <a:t/>
            </a:r>
            <a:br>
              <a:rPr lang="en-US" sz="6000" b="1" spc="300" dirty="0">
                <a:solidFill>
                  <a:schemeClr val="bg1"/>
                </a:solidFill>
                <a:latin typeface="Waffle Regular" panose="02000000000000000000" pitchFamily="50" charset="0"/>
                <a:ea typeface="Oswald"/>
                <a:cs typeface="Waffle Regular" panose="02000000000000000000" pitchFamily="50" charset="0"/>
                <a:sym typeface="Oswald"/>
              </a:rPr>
            </a:br>
            <a:r>
              <a:rPr lang="th-TH" sz="6000" b="1" spc="300" dirty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affle Regular" panose="02000000000000000000" pitchFamily="50" charset="0"/>
                <a:ea typeface="Oswald"/>
                <a:cs typeface="Waffle Regular" panose="02000000000000000000" pitchFamily="50" charset="0"/>
                <a:sym typeface="Oswald"/>
              </a:rPr>
              <a:t>การแก้ไขปัญหา</a:t>
            </a:r>
            <a:r>
              <a:rPr lang="en" sz="6000" b="1" spc="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affle Regular" panose="02000000000000000000" pitchFamily="50" charset="0"/>
                <a:ea typeface="Oswald"/>
                <a:cs typeface="Waffle Regular" panose="02000000000000000000" pitchFamily="50" charset="0"/>
                <a:sym typeface="Oswald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1B4CD4F-4003-4DA8-9A7C-EE0F73F185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3" r="22623"/>
          <a:stretch/>
        </p:blipFill>
        <p:spPr>
          <a:xfrm>
            <a:off x="3426241" y="913039"/>
            <a:ext cx="2112818" cy="3665566"/>
          </a:xfrm>
          <a:prstGeom prst="rect">
            <a:avLst/>
          </a:prstGeom>
        </p:spPr>
      </p:pic>
      <p:sp>
        <p:nvSpPr>
          <p:cNvPr id="18" name="AutoShape 18">
            <a:extLst>
              <a:ext uri="{FF2B5EF4-FFF2-40B4-BE49-F238E27FC236}">
                <a16:creationId xmlns:a16="http://schemas.microsoft.com/office/drawing/2014/main" xmlns="" id="{7B437D4A-2DCF-48CA-9460-8D10EB2D692B}"/>
              </a:ext>
            </a:extLst>
          </p:cNvPr>
          <p:cNvSpPr>
            <a:spLocks/>
          </p:cNvSpPr>
          <p:nvPr/>
        </p:nvSpPr>
        <p:spPr bwMode="auto">
          <a:xfrm rot="749597">
            <a:off x="5441108" y="307718"/>
            <a:ext cx="3383791" cy="3566683"/>
          </a:xfrm>
          <a:custGeom>
            <a:avLst/>
            <a:gdLst>
              <a:gd name="T0" fmla="*/ 2150158 w 19415"/>
              <a:gd name="T1" fmla="*/ 2490022 h 20101"/>
              <a:gd name="T2" fmla="*/ 2150158 w 19415"/>
              <a:gd name="T3" fmla="*/ 2490022 h 20101"/>
              <a:gd name="T4" fmla="*/ 2150158 w 19415"/>
              <a:gd name="T5" fmla="*/ 2490022 h 20101"/>
              <a:gd name="T6" fmla="*/ 2150158 w 19415"/>
              <a:gd name="T7" fmla="*/ 2490022 h 2010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415" h="20101">
                <a:moveTo>
                  <a:pt x="437" y="10901"/>
                </a:moveTo>
                <a:cubicBezTo>
                  <a:pt x="437" y="10901"/>
                  <a:pt x="-1790" y="4367"/>
                  <a:pt x="3812" y="1434"/>
                </a:cubicBezTo>
                <a:cubicBezTo>
                  <a:pt x="9414" y="-1499"/>
                  <a:pt x="19000" y="-233"/>
                  <a:pt x="19405" y="8034"/>
                </a:cubicBezTo>
                <a:cubicBezTo>
                  <a:pt x="19809" y="16300"/>
                  <a:pt x="8267" y="20100"/>
                  <a:pt x="7254" y="20100"/>
                </a:cubicBezTo>
                <a:cubicBezTo>
                  <a:pt x="7254" y="20100"/>
                  <a:pt x="8537" y="18434"/>
                  <a:pt x="8807" y="17100"/>
                </a:cubicBezTo>
                <a:cubicBezTo>
                  <a:pt x="8807" y="17100"/>
                  <a:pt x="1584" y="17300"/>
                  <a:pt x="437" y="10901"/>
                </a:cubicBezTo>
                <a:close/>
              </a:path>
            </a:pathLst>
          </a:custGeom>
          <a:solidFill>
            <a:schemeClr val="bg1"/>
          </a:solidFill>
          <a:ln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ysDot"/>
          </a:ln>
          <a:effectLst/>
          <a:extLst/>
        </p:spPr>
        <p:txBody>
          <a:bodyPr lIns="19050" tIns="19050" rIns="19050" bIns="19050" anchor="ctr"/>
          <a:lstStyle/>
          <a:p>
            <a:pPr algn="r" defTabSz="685800">
              <a:lnSpc>
                <a:spcPct val="120000"/>
              </a:lnSpc>
              <a:buClrTx/>
              <a:defRPr/>
            </a:pPr>
            <a:endParaRPr lang="id-ID" sz="675" kern="1200" dirty="0">
              <a:solidFill>
                <a:prstClr val="black"/>
              </a:solidFill>
              <a:latin typeface="Roboto Light" panose="02000000000000000000" pitchFamily="2" charset="0"/>
              <a:ea typeface="+mn-ea"/>
              <a:cs typeface="+mn-cs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xmlns="" id="{52E6E77E-E047-4F48-94D1-CF05FF2589B2}"/>
              </a:ext>
            </a:extLst>
          </p:cNvPr>
          <p:cNvSpPr txBox="1">
            <a:spLocks/>
          </p:cNvSpPr>
          <p:nvPr/>
        </p:nvSpPr>
        <p:spPr>
          <a:xfrm>
            <a:off x="5880617" y="661787"/>
            <a:ext cx="2712999" cy="22983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vert="horz" wrap="square" lIns="81559" tIns="40780" rIns="81559" bIns="4078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815727">
              <a:buClrTx/>
            </a:pPr>
            <a:r>
              <a:rPr lang="th-TH" b="1" dirty="0">
                <a:solidFill>
                  <a:prstClr val="black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สามารถปรับปรุงรูปแบบการประเมินอาจารย์ผู้สอนด้วย</a:t>
            </a:r>
            <a:r>
              <a:rPr lang="th-TH" b="1" dirty="0" err="1">
                <a:solidFill>
                  <a:prstClr val="black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การทำ</a:t>
            </a:r>
            <a:r>
              <a:rPr lang="th-TH" b="1" dirty="0">
                <a:solidFill>
                  <a:prstClr val="black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 </a:t>
            </a:r>
            <a:r>
              <a:rPr lang="en-US" b="1" dirty="0">
                <a:solidFill>
                  <a:srgbClr val="FF6600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Mobile Application </a:t>
            </a:r>
            <a:r>
              <a:rPr lang="en-US" b="1" dirty="0">
                <a:solidFill>
                  <a:prstClr val="black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 </a:t>
            </a:r>
            <a:r>
              <a:rPr lang="th-TH" b="1" dirty="0">
                <a:solidFill>
                  <a:prstClr val="black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บนระบบปฏิบัติการ</a:t>
            </a:r>
            <a:r>
              <a:rPr lang="th-TH" b="1" dirty="0">
                <a:solidFill>
                  <a:srgbClr val="2D8B31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 </a:t>
            </a:r>
            <a:r>
              <a:rPr lang="en-US" b="1" dirty="0">
                <a:solidFill>
                  <a:srgbClr val="2D8B31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Android</a:t>
            </a:r>
            <a:r>
              <a:rPr lang="th-TH" b="1" dirty="0">
                <a:solidFill>
                  <a:prstClr val="black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 ซึ่งสามารถประเมินผ่านโทรศัพท์ได้ ทำให้ง่ายต่อการเข้าถึง</a:t>
            </a:r>
            <a:endParaRPr lang="en-US" altLang="zh-CN" b="1" kern="0" dirty="0">
              <a:solidFill>
                <a:prstClr val="black"/>
              </a:solidFill>
              <a:latin typeface="Waffle Regular" panose="02000000000000000000" pitchFamily="50" charset="0"/>
              <a:ea typeface="微软雅黑" pitchFamily="34" charset="-122"/>
              <a:cs typeface="Waffle Regular" panose="02000000000000000000" pitchFamily="5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6287" y="655499"/>
            <a:ext cx="1400588" cy="141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85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4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6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1600" fill="hold">
                                          <p:stCondLst>
                                            <p:cond delay="3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1600" fill="hold">
                                          <p:stCondLst>
                                            <p:cond delay="4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1600" fill="hold">
                                          <p:stCondLst>
                                            <p:cond delay="6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250"/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" grpId="0" build="p"/>
      <p:bldP spid="18" grpId="0" animBg="1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>
            <a:extLst>
              <a:ext uri="{FF2B5EF4-FFF2-40B4-BE49-F238E27FC236}">
                <a16:creationId xmlns:a16="http://schemas.microsoft.com/office/drawing/2014/main" xmlns="" id="{BA32C2F7-86AB-434B-8919-8A1499E650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47693" y="2620025"/>
            <a:ext cx="0" cy="1749519"/>
          </a:xfrm>
          <a:prstGeom prst="line">
            <a:avLst/>
          </a:prstGeom>
          <a:noFill/>
          <a:ln w="12700">
            <a:solidFill>
              <a:schemeClr val="tx2"/>
            </a:solidFill>
            <a:prstDash val="lgDash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pPr defTabSz="685800">
              <a:buClrTx/>
            </a:pPr>
            <a:endParaRPr lang="id-ID" sz="675" kern="1200" dirty="0">
              <a:solidFill>
                <a:prstClr val="black"/>
              </a:solidFill>
              <a:latin typeface="Waffle Regular" panose="02000000000000000000" pitchFamily="50" charset="0"/>
              <a:ea typeface="+mn-ea"/>
              <a:cs typeface="Waffle Regular" panose="02000000000000000000" pitchFamily="50" charset="0"/>
            </a:endParaRPr>
          </a:p>
        </p:txBody>
      </p:sp>
      <p:sp>
        <p:nvSpPr>
          <p:cNvPr id="5" name="Line 13"/>
          <p:cNvSpPr>
            <a:spLocks noChangeShapeType="1"/>
          </p:cNvSpPr>
          <p:nvPr/>
        </p:nvSpPr>
        <p:spPr bwMode="auto">
          <a:xfrm flipV="1">
            <a:off x="6715826" y="3425561"/>
            <a:ext cx="0" cy="1009236"/>
          </a:xfrm>
          <a:prstGeom prst="line">
            <a:avLst/>
          </a:prstGeom>
          <a:noFill/>
          <a:ln w="12700">
            <a:solidFill>
              <a:schemeClr val="tx2"/>
            </a:solidFill>
            <a:prstDash val="lgDash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pPr defTabSz="685800">
              <a:buClrTx/>
            </a:pPr>
            <a:endParaRPr lang="id-ID" sz="675" kern="1200" dirty="0">
              <a:solidFill>
                <a:prstClr val="black"/>
              </a:solidFill>
              <a:latin typeface="Waffle Regular" panose="02000000000000000000" pitchFamily="50" charset="0"/>
              <a:ea typeface="+mn-ea"/>
              <a:cs typeface="Waffle Regular" panose="02000000000000000000" pitchFamily="50" charset="0"/>
            </a:endParaRPr>
          </a:p>
        </p:txBody>
      </p:sp>
      <p:sp>
        <p:nvSpPr>
          <p:cNvPr id="6" name="Line 14"/>
          <p:cNvSpPr>
            <a:spLocks noChangeShapeType="1"/>
          </p:cNvSpPr>
          <p:nvPr/>
        </p:nvSpPr>
        <p:spPr bwMode="auto">
          <a:xfrm flipV="1">
            <a:off x="8105080" y="2953164"/>
            <a:ext cx="13912" cy="1633499"/>
          </a:xfrm>
          <a:prstGeom prst="line">
            <a:avLst/>
          </a:prstGeom>
          <a:noFill/>
          <a:ln w="12700">
            <a:solidFill>
              <a:schemeClr val="tx2"/>
            </a:solidFill>
            <a:prstDash val="lgDash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pPr defTabSz="685800">
              <a:buClrTx/>
            </a:pPr>
            <a:endParaRPr lang="id-ID" sz="675" kern="1200" dirty="0">
              <a:solidFill>
                <a:prstClr val="black"/>
              </a:solidFill>
              <a:latin typeface="Waffle Regular" panose="02000000000000000000" pitchFamily="50" charset="0"/>
              <a:ea typeface="+mn-ea"/>
              <a:cs typeface="Waffle Regular" panose="02000000000000000000" pitchFamily="50" charset="0"/>
            </a:endParaRPr>
          </a:p>
        </p:txBody>
      </p:sp>
      <p:sp>
        <p:nvSpPr>
          <p:cNvPr id="7" name="Line 2"/>
          <p:cNvSpPr>
            <a:spLocks noChangeShapeType="1"/>
          </p:cNvSpPr>
          <p:nvPr/>
        </p:nvSpPr>
        <p:spPr bwMode="auto">
          <a:xfrm flipV="1">
            <a:off x="2167244" y="2341452"/>
            <a:ext cx="0" cy="2446194"/>
          </a:xfrm>
          <a:prstGeom prst="line">
            <a:avLst/>
          </a:prstGeom>
          <a:noFill/>
          <a:ln w="12700">
            <a:solidFill>
              <a:schemeClr val="tx2"/>
            </a:solidFill>
            <a:prstDash val="lgDash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pPr defTabSz="685800">
              <a:buClrTx/>
            </a:pPr>
            <a:endParaRPr lang="id-ID" sz="675" kern="1200" dirty="0">
              <a:solidFill>
                <a:prstClr val="black"/>
              </a:solidFill>
              <a:latin typeface="Waffle Regular" panose="02000000000000000000" pitchFamily="50" charset="0"/>
              <a:ea typeface="+mn-ea"/>
              <a:cs typeface="Waffle Regular" panose="02000000000000000000" pitchFamily="50" charset="0"/>
            </a:endParaRPr>
          </a:p>
        </p:txBody>
      </p:sp>
      <p:sp>
        <p:nvSpPr>
          <p:cNvPr id="8" name="Line 3"/>
          <p:cNvSpPr>
            <a:spLocks noChangeShapeType="1"/>
          </p:cNvSpPr>
          <p:nvPr/>
        </p:nvSpPr>
        <p:spPr bwMode="auto">
          <a:xfrm flipV="1">
            <a:off x="1045186" y="3497611"/>
            <a:ext cx="0" cy="907851"/>
          </a:xfrm>
          <a:prstGeom prst="line">
            <a:avLst/>
          </a:prstGeom>
          <a:noFill/>
          <a:ln w="12700">
            <a:solidFill>
              <a:schemeClr val="tx2"/>
            </a:solidFill>
            <a:prstDash val="lgDash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pPr defTabSz="685800">
              <a:buClrTx/>
            </a:pPr>
            <a:endParaRPr lang="id-ID" sz="675" kern="1200" dirty="0">
              <a:solidFill>
                <a:prstClr val="black"/>
              </a:solidFill>
              <a:latin typeface="Waffle Regular" panose="02000000000000000000" pitchFamily="50" charset="0"/>
              <a:ea typeface="+mn-ea"/>
              <a:cs typeface="Waffle Regular" panose="02000000000000000000" pitchFamily="50" charset="0"/>
            </a:endParaRPr>
          </a:p>
        </p:txBody>
      </p:sp>
      <p:sp>
        <p:nvSpPr>
          <p:cNvPr id="9" name="AutoShape 5"/>
          <p:cNvSpPr>
            <a:spLocks/>
          </p:cNvSpPr>
          <p:nvPr/>
        </p:nvSpPr>
        <p:spPr bwMode="auto">
          <a:xfrm>
            <a:off x="4447451" y="3881064"/>
            <a:ext cx="2051410" cy="1310528"/>
          </a:xfrm>
          <a:custGeom>
            <a:avLst/>
            <a:gdLst>
              <a:gd name="T0" fmla="*/ 2742275 w 20837"/>
              <a:gd name="T1" fmla="*/ 1678781 h 21600"/>
              <a:gd name="T2" fmla="*/ 2742275 w 20837"/>
              <a:gd name="T3" fmla="*/ 1678781 h 21600"/>
              <a:gd name="T4" fmla="*/ 2742275 w 20837"/>
              <a:gd name="T5" fmla="*/ 1678781 h 21600"/>
              <a:gd name="T6" fmla="*/ 2742275 w 20837"/>
              <a:gd name="T7" fmla="*/ 167878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837" h="21600">
                <a:moveTo>
                  <a:pt x="12198" y="0"/>
                </a:moveTo>
                <a:cubicBezTo>
                  <a:pt x="11040" y="0"/>
                  <a:pt x="9883" y="750"/>
                  <a:pt x="9000" y="2247"/>
                </a:cubicBezTo>
                <a:cubicBezTo>
                  <a:pt x="8738" y="2691"/>
                  <a:pt x="8526" y="3183"/>
                  <a:pt x="8342" y="3697"/>
                </a:cubicBezTo>
                <a:cubicBezTo>
                  <a:pt x="6922" y="2265"/>
                  <a:pt x="5061" y="2566"/>
                  <a:pt x="3839" y="4636"/>
                </a:cubicBezTo>
                <a:cubicBezTo>
                  <a:pt x="3083" y="5918"/>
                  <a:pt x="2735" y="7617"/>
                  <a:pt x="2771" y="9296"/>
                </a:cubicBezTo>
                <a:cubicBezTo>
                  <a:pt x="2154" y="9567"/>
                  <a:pt x="1566" y="10083"/>
                  <a:pt x="1083" y="10902"/>
                </a:cubicBezTo>
                <a:cubicBezTo>
                  <a:pt x="-361" y="13349"/>
                  <a:pt x="-361" y="17318"/>
                  <a:pt x="1083" y="19765"/>
                </a:cubicBezTo>
                <a:cubicBezTo>
                  <a:pt x="1693" y="20800"/>
                  <a:pt x="2467" y="21367"/>
                  <a:pt x="3262" y="21527"/>
                </a:cubicBezTo>
                <a:lnTo>
                  <a:pt x="3262" y="21599"/>
                </a:lnTo>
                <a:lnTo>
                  <a:pt x="3699" y="21599"/>
                </a:lnTo>
                <a:lnTo>
                  <a:pt x="16724" y="21599"/>
                </a:lnTo>
                <a:lnTo>
                  <a:pt x="17045" y="21599"/>
                </a:lnTo>
                <a:lnTo>
                  <a:pt x="17045" y="21546"/>
                </a:lnTo>
                <a:cubicBezTo>
                  <a:pt x="17988" y="21421"/>
                  <a:pt x="18912" y="20782"/>
                  <a:pt x="19633" y="19561"/>
                </a:cubicBezTo>
                <a:cubicBezTo>
                  <a:pt x="21238" y="16841"/>
                  <a:pt x="21239" y="12425"/>
                  <a:pt x="19633" y="9705"/>
                </a:cubicBezTo>
                <a:cubicBezTo>
                  <a:pt x="18830" y="8345"/>
                  <a:pt x="17776" y="7667"/>
                  <a:pt x="16724" y="7667"/>
                </a:cubicBezTo>
                <a:cubicBezTo>
                  <a:pt x="16724" y="5704"/>
                  <a:pt x="16281" y="3744"/>
                  <a:pt x="15397" y="2247"/>
                </a:cubicBezTo>
                <a:cubicBezTo>
                  <a:pt x="14514" y="750"/>
                  <a:pt x="13357" y="0"/>
                  <a:pt x="1219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  <a:extLst/>
        </p:spPr>
        <p:txBody>
          <a:bodyPr lIns="19050" tIns="19050" rIns="19050" bIns="19050" anchor="ctr"/>
          <a:lstStyle/>
          <a:p>
            <a:pPr algn="r" defTabSz="685800">
              <a:lnSpc>
                <a:spcPct val="120000"/>
              </a:lnSpc>
              <a:buClrTx/>
              <a:defRPr/>
            </a:pPr>
            <a:endParaRPr lang="id-ID" sz="675" kern="1200" dirty="0">
              <a:solidFill>
                <a:prstClr val="black"/>
              </a:solidFill>
              <a:latin typeface="Waffle Regular" panose="02000000000000000000" pitchFamily="50" charset="0"/>
              <a:ea typeface="+mn-ea"/>
              <a:cs typeface="Waffle Regular" panose="02000000000000000000" pitchFamily="50" charset="0"/>
            </a:endParaRPr>
          </a:p>
        </p:txBody>
      </p:sp>
      <p:sp>
        <p:nvSpPr>
          <p:cNvPr id="10" name="AutoShape 6"/>
          <p:cNvSpPr>
            <a:spLocks/>
          </p:cNvSpPr>
          <p:nvPr/>
        </p:nvSpPr>
        <p:spPr bwMode="auto">
          <a:xfrm>
            <a:off x="1414827" y="4189622"/>
            <a:ext cx="1568053" cy="959049"/>
          </a:xfrm>
          <a:custGeom>
            <a:avLst/>
            <a:gdLst>
              <a:gd name="T0" fmla="*/ 2090637 w 20837"/>
              <a:gd name="T1" fmla="*/ 1278732 h 21600"/>
              <a:gd name="T2" fmla="*/ 2090637 w 20837"/>
              <a:gd name="T3" fmla="*/ 1278732 h 21600"/>
              <a:gd name="T4" fmla="*/ 2090637 w 20837"/>
              <a:gd name="T5" fmla="*/ 1278732 h 21600"/>
              <a:gd name="T6" fmla="*/ 2090637 w 20837"/>
              <a:gd name="T7" fmla="*/ 1278732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837" h="21600">
                <a:moveTo>
                  <a:pt x="12198" y="0"/>
                </a:moveTo>
                <a:cubicBezTo>
                  <a:pt x="11040" y="0"/>
                  <a:pt x="9883" y="750"/>
                  <a:pt x="9000" y="2247"/>
                </a:cubicBezTo>
                <a:cubicBezTo>
                  <a:pt x="8738" y="2691"/>
                  <a:pt x="8526" y="3183"/>
                  <a:pt x="8342" y="3697"/>
                </a:cubicBezTo>
                <a:cubicBezTo>
                  <a:pt x="6922" y="2265"/>
                  <a:pt x="5061" y="2566"/>
                  <a:pt x="3839" y="4636"/>
                </a:cubicBezTo>
                <a:cubicBezTo>
                  <a:pt x="3083" y="5918"/>
                  <a:pt x="2735" y="7617"/>
                  <a:pt x="2771" y="9296"/>
                </a:cubicBezTo>
                <a:cubicBezTo>
                  <a:pt x="2154" y="9567"/>
                  <a:pt x="1566" y="10083"/>
                  <a:pt x="1083" y="10902"/>
                </a:cubicBezTo>
                <a:cubicBezTo>
                  <a:pt x="-361" y="13349"/>
                  <a:pt x="-361" y="17318"/>
                  <a:pt x="1083" y="19765"/>
                </a:cubicBezTo>
                <a:cubicBezTo>
                  <a:pt x="1693" y="20800"/>
                  <a:pt x="2467" y="21367"/>
                  <a:pt x="3262" y="21527"/>
                </a:cubicBezTo>
                <a:lnTo>
                  <a:pt x="3262" y="21599"/>
                </a:lnTo>
                <a:lnTo>
                  <a:pt x="3699" y="21599"/>
                </a:lnTo>
                <a:lnTo>
                  <a:pt x="16724" y="21599"/>
                </a:lnTo>
                <a:lnTo>
                  <a:pt x="17045" y="21599"/>
                </a:lnTo>
                <a:lnTo>
                  <a:pt x="17045" y="21546"/>
                </a:lnTo>
                <a:cubicBezTo>
                  <a:pt x="17988" y="21421"/>
                  <a:pt x="18912" y="20782"/>
                  <a:pt x="19633" y="19561"/>
                </a:cubicBezTo>
                <a:cubicBezTo>
                  <a:pt x="21238" y="16841"/>
                  <a:pt x="21238" y="12425"/>
                  <a:pt x="19633" y="9705"/>
                </a:cubicBezTo>
                <a:cubicBezTo>
                  <a:pt x="18830" y="8345"/>
                  <a:pt x="17776" y="7667"/>
                  <a:pt x="16724" y="7667"/>
                </a:cubicBezTo>
                <a:cubicBezTo>
                  <a:pt x="16724" y="5704"/>
                  <a:pt x="16281" y="3744"/>
                  <a:pt x="15397" y="2247"/>
                </a:cubicBezTo>
                <a:cubicBezTo>
                  <a:pt x="14514" y="750"/>
                  <a:pt x="13357" y="0"/>
                  <a:pt x="1219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  <a:extLst/>
        </p:spPr>
        <p:txBody>
          <a:bodyPr lIns="19050" tIns="19050" rIns="19050" bIns="19050" anchor="ctr"/>
          <a:lstStyle/>
          <a:p>
            <a:pPr algn="r" defTabSz="685800">
              <a:lnSpc>
                <a:spcPct val="120000"/>
              </a:lnSpc>
              <a:buClrTx/>
              <a:defRPr/>
            </a:pPr>
            <a:endParaRPr lang="id-ID" sz="675" kern="1200" dirty="0">
              <a:solidFill>
                <a:prstClr val="black"/>
              </a:solidFill>
              <a:latin typeface="Waffle Regular" panose="02000000000000000000" pitchFamily="50" charset="0"/>
              <a:ea typeface="+mn-ea"/>
              <a:cs typeface="Waffle Regular" panose="02000000000000000000" pitchFamily="50" charset="0"/>
            </a:endParaRPr>
          </a:p>
        </p:txBody>
      </p:sp>
      <p:sp>
        <p:nvSpPr>
          <p:cNvPr id="11" name="AutoShape 7"/>
          <p:cNvSpPr>
            <a:spLocks/>
          </p:cNvSpPr>
          <p:nvPr/>
        </p:nvSpPr>
        <p:spPr bwMode="auto">
          <a:xfrm>
            <a:off x="424171" y="4384263"/>
            <a:ext cx="1297532" cy="764408"/>
          </a:xfrm>
          <a:custGeom>
            <a:avLst/>
            <a:gdLst>
              <a:gd name="T0" fmla="*/ 1596232 w 20692"/>
              <a:gd name="T1" fmla="*/ 1000919 h 21600"/>
              <a:gd name="T2" fmla="*/ 1596232 w 20692"/>
              <a:gd name="T3" fmla="*/ 1000919 h 21600"/>
              <a:gd name="T4" fmla="*/ 1596232 w 20692"/>
              <a:gd name="T5" fmla="*/ 1000919 h 21600"/>
              <a:gd name="T6" fmla="*/ 1596232 w 20692"/>
              <a:gd name="T7" fmla="*/ 100091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692" h="21600">
                <a:moveTo>
                  <a:pt x="9547" y="0"/>
                </a:moveTo>
                <a:cubicBezTo>
                  <a:pt x="8121" y="0"/>
                  <a:pt x="6695" y="903"/>
                  <a:pt x="5607" y="2714"/>
                </a:cubicBezTo>
                <a:cubicBezTo>
                  <a:pt x="4324" y="4849"/>
                  <a:pt x="3805" y="7767"/>
                  <a:pt x="4034" y="10544"/>
                </a:cubicBezTo>
                <a:cubicBezTo>
                  <a:pt x="2996" y="10519"/>
                  <a:pt x="1954" y="11162"/>
                  <a:pt x="1162" y="12481"/>
                </a:cubicBezTo>
                <a:cubicBezTo>
                  <a:pt x="-344" y="14988"/>
                  <a:pt x="-385" y="18999"/>
                  <a:pt x="1028" y="21600"/>
                </a:cubicBezTo>
                <a:lnTo>
                  <a:pt x="18824" y="21600"/>
                </a:lnTo>
                <a:cubicBezTo>
                  <a:pt x="18922" y="21457"/>
                  <a:pt x="19026" y="21331"/>
                  <a:pt x="19120" y="21175"/>
                </a:cubicBezTo>
                <a:cubicBezTo>
                  <a:pt x="21215" y="17688"/>
                  <a:pt x="21214" y="12032"/>
                  <a:pt x="19120" y="8546"/>
                </a:cubicBezTo>
                <a:cubicBezTo>
                  <a:pt x="17927" y="6560"/>
                  <a:pt x="16310" y="5710"/>
                  <a:pt x="14753" y="5986"/>
                </a:cubicBezTo>
                <a:cubicBezTo>
                  <a:pt x="14482" y="4795"/>
                  <a:pt x="14064" y="3673"/>
                  <a:pt x="13488" y="2714"/>
                </a:cubicBezTo>
                <a:cubicBezTo>
                  <a:pt x="12400" y="903"/>
                  <a:pt x="10973" y="0"/>
                  <a:pt x="9547" y="0"/>
                </a:cubicBezTo>
                <a:close/>
              </a:path>
            </a:pathLst>
          </a:custGeom>
          <a:solidFill>
            <a:srgbClr val="4BC9D0"/>
          </a:solidFill>
          <a:ln>
            <a:noFill/>
          </a:ln>
          <a:effectLst/>
          <a:extLst/>
        </p:spPr>
        <p:txBody>
          <a:bodyPr lIns="19050" tIns="19050" rIns="19050" bIns="19050" anchor="ctr"/>
          <a:lstStyle/>
          <a:p>
            <a:pPr algn="r" defTabSz="685800">
              <a:lnSpc>
                <a:spcPct val="120000"/>
              </a:lnSpc>
              <a:buClrTx/>
              <a:defRPr/>
            </a:pPr>
            <a:endParaRPr lang="id-ID" sz="675" kern="1200" dirty="0">
              <a:solidFill>
                <a:prstClr val="black"/>
              </a:solidFill>
              <a:latin typeface="Waffle Regular" panose="02000000000000000000" pitchFamily="50" charset="0"/>
              <a:ea typeface="+mn-ea"/>
              <a:cs typeface="Waffle Regular" panose="02000000000000000000" pitchFamily="50" charset="0"/>
            </a:endParaRPr>
          </a:p>
        </p:txBody>
      </p:sp>
      <p:sp>
        <p:nvSpPr>
          <p:cNvPr id="12" name="AutoShape 8"/>
          <p:cNvSpPr>
            <a:spLocks/>
          </p:cNvSpPr>
          <p:nvPr/>
        </p:nvSpPr>
        <p:spPr bwMode="auto">
          <a:xfrm>
            <a:off x="183971" y="3844408"/>
            <a:ext cx="486893" cy="328859"/>
          </a:xfrm>
          <a:custGeom>
            <a:avLst/>
            <a:gdLst>
              <a:gd name="T0" fmla="*/ 952500 w 20692"/>
              <a:gd name="T1" fmla="*/ 596900 h 21600"/>
              <a:gd name="T2" fmla="*/ 952500 w 20692"/>
              <a:gd name="T3" fmla="*/ 596900 h 21600"/>
              <a:gd name="T4" fmla="*/ 952500 w 20692"/>
              <a:gd name="T5" fmla="*/ 596900 h 21600"/>
              <a:gd name="T6" fmla="*/ 952500 w 20692"/>
              <a:gd name="T7" fmla="*/ 59690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692" h="21600">
                <a:moveTo>
                  <a:pt x="9547" y="0"/>
                </a:moveTo>
                <a:cubicBezTo>
                  <a:pt x="8121" y="0"/>
                  <a:pt x="6695" y="903"/>
                  <a:pt x="5607" y="2714"/>
                </a:cubicBezTo>
                <a:cubicBezTo>
                  <a:pt x="4324" y="4849"/>
                  <a:pt x="3805" y="7767"/>
                  <a:pt x="4034" y="10544"/>
                </a:cubicBezTo>
                <a:cubicBezTo>
                  <a:pt x="2996" y="10519"/>
                  <a:pt x="1954" y="11162"/>
                  <a:pt x="1162" y="12481"/>
                </a:cubicBezTo>
                <a:cubicBezTo>
                  <a:pt x="-344" y="14988"/>
                  <a:pt x="-385" y="18999"/>
                  <a:pt x="1028" y="21599"/>
                </a:cubicBezTo>
                <a:lnTo>
                  <a:pt x="18824" y="21599"/>
                </a:lnTo>
                <a:cubicBezTo>
                  <a:pt x="18922" y="21457"/>
                  <a:pt x="19026" y="21331"/>
                  <a:pt x="19120" y="21175"/>
                </a:cubicBezTo>
                <a:cubicBezTo>
                  <a:pt x="21215" y="17688"/>
                  <a:pt x="21214" y="12032"/>
                  <a:pt x="19120" y="8546"/>
                </a:cubicBezTo>
                <a:cubicBezTo>
                  <a:pt x="17927" y="6560"/>
                  <a:pt x="16310" y="5710"/>
                  <a:pt x="14753" y="5986"/>
                </a:cubicBezTo>
                <a:cubicBezTo>
                  <a:pt x="14482" y="4795"/>
                  <a:pt x="14064" y="3673"/>
                  <a:pt x="13488" y="2714"/>
                </a:cubicBezTo>
                <a:cubicBezTo>
                  <a:pt x="12400" y="903"/>
                  <a:pt x="10973" y="0"/>
                  <a:pt x="9547" y="0"/>
                </a:cubicBezTo>
                <a:close/>
              </a:path>
            </a:pathLst>
          </a:custGeom>
          <a:solidFill>
            <a:srgbClr val="000000">
              <a:alpha val="1647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 defTabSz="685800">
              <a:lnSpc>
                <a:spcPct val="120000"/>
              </a:lnSpc>
              <a:buClrTx/>
              <a:defRPr/>
            </a:pPr>
            <a:endParaRPr lang="id-ID" sz="675" kern="1200" dirty="0">
              <a:solidFill>
                <a:prstClr val="black"/>
              </a:solidFill>
              <a:latin typeface="Waffle Regular" panose="02000000000000000000" pitchFamily="50" charset="0"/>
              <a:ea typeface="+mn-ea"/>
              <a:cs typeface="Waffle Regular" panose="02000000000000000000" pitchFamily="50" charset="0"/>
            </a:endParaRPr>
          </a:p>
        </p:txBody>
      </p:sp>
      <p:sp>
        <p:nvSpPr>
          <p:cNvPr id="13" name="AutoShape 9"/>
          <p:cNvSpPr>
            <a:spLocks/>
          </p:cNvSpPr>
          <p:nvPr/>
        </p:nvSpPr>
        <p:spPr bwMode="auto">
          <a:xfrm>
            <a:off x="8619694" y="4204188"/>
            <a:ext cx="386358" cy="236339"/>
          </a:xfrm>
          <a:custGeom>
            <a:avLst/>
            <a:gdLst>
              <a:gd name="T0" fmla="*/ 515119 w 20837"/>
              <a:gd name="T1" fmla="*/ 315119 h 21600"/>
              <a:gd name="T2" fmla="*/ 515119 w 20837"/>
              <a:gd name="T3" fmla="*/ 315119 h 21600"/>
              <a:gd name="T4" fmla="*/ 515119 w 20837"/>
              <a:gd name="T5" fmla="*/ 315119 h 21600"/>
              <a:gd name="T6" fmla="*/ 515119 w 20837"/>
              <a:gd name="T7" fmla="*/ 31511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837" h="21600">
                <a:moveTo>
                  <a:pt x="12198" y="0"/>
                </a:moveTo>
                <a:cubicBezTo>
                  <a:pt x="11040" y="0"/>
                  <a:pt x="9883" y="750"/>
                  <a:pt x="9000" y="2247"/>
                </a:cubicBezTo>
                <a:cubicBezTo>
                  <a:pt x="8738" y="2691"/>
                  <a:pt x="8526" y="3183"/>
                  <a:pt x="8342" y="3697"/>
                </a:cubicBezTo>
                <a:cubicBezTo>
                  <a:pt x="6922" y="2265"/>
                  <a:pt x="5061" y="2566"/>
                  <a:pt x="3839" y="4636"/>
                </a:cubicBezTo>
                <a:cubicBezTo>
                  <a:pt x="3083" y="5918"/>
                  <a:pt x="2735" y="7617"/>
                  <a:pt x="2771" y="9296"/>
                </a:cubicBezTo>
                <a:cubicBezTo>
                  <a:pt x="2154" y="9567"/>
                  <a:pt x="1566" y="10083"/>
                  <a:pt x="1083" y="10902"/>
                </a:cubicBezTo>
                <a:cubicBezTo>
                  <a:pt x="-361" y="13349"/>
                  <a:pt x="-361" y="17318"/>
                  <a:pt x="1083" y="19765"/>
                </a:cubicBezTo>
                <a:cubicBezTo>
                  <a:pt x="1693" y="20800"/>
                  <a:pt x="2467" y="21367"/>
                  <a:pt x="3262" y="21527"/>
                </a:cubicBezTo>
                <a:lnTo>
                  <a:pt x="3262" y="21600"/>
                </a:lnTo>
                <a:lnTo>
                  <a:pt x="3699" y="21600"/>
                </a:lnTo>
                <a:lnTo>
                  <a:pt x="16724" y="21600"/>
                </a:lnTo>
                <a:lnTo>
                  <a:pt x="17045" y="21600"/>
                </a:lnTo>
                <a:lnTo>
                  <a:pt x="17045" y="21546"/>
                </a:lnTo>
                <a:cubicBezTo>
                  <a:pt x="17988" y="21421"/>
                  <a:pt x="18912" y="20782"/>
                  <a:pt x="19633" y="19561"/>
                </a:cubicBezTo>
                <a:cubicBezTo>
                  <a:pt x="21238" y="16841"/>
                  <a:pt x="21238" y="12425"/>
                  <a:pt x="19633" y="9705"/>
                </a:cubicBezTo>
                <a:cubicBezTo>
                  <a:pt x="18830" y="8345"/>
                  <a:pt x="17776" y="7667"/>
                  <a:pt x="16724" y="7667"/>
                </a:cubicBezTo>
                <a:cubicBezTo>
                  <a:pt x="16724" y="5704"/>
                  <a:pt x="16281" y="3744"/>
                  <a:pt x="15397" y="2247"/>
                </a:cubicBezTo>
                <a:cubicBezTo>
                  <a:pt x="14514" y="750"/>
                  <a:pt x="13357" y="0"/>
                  <a:pt x="12198" y="0"/>
                </a:cubicBezTo>
                <a:close/>
              </a:path>
            </a:pathLst>
          </a:custGeom>
          <a:solidFill>
            <a:srgbClr val="000000">
              <a:alpha val="1647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 defTabSz="685800">
              <a:lnSpc>
                <a:spcPct val="120000"/>
              </a:lnSpc>
              <a:buClrTx/>
              <a:defRPr/>
            </a:pPr>
            <a:endParaRPr lang="id-ID" sz="675" kern="1200" dirty="0">
              <a:solidFill>
                <a:prstClr val="black"/>
              </a:solidFill>
              <a:latin typeface="Waffle Regular" panose="02000000000000000000" pitchFamily="50" charset="0"/>
              <a:ea typeface="+mn-ea"/>
              <a:cs typeface="Waffle Regular" panose="02000000000000000000" pitchFamily="50" charset="0"/>
            </a:endParaRPr>
          </a:p>
        </p:txBody>
      </p:sp>
      <p:sp>
        <p:nvSpPr>
          <p:cNvPr id="14" name="AutoShape 10"/>
          <p:cNvSpPr>
            <a:spLocks/>
          </p:cNvSpPr>
          <p:nvPr/>
        </p:nvSpPr>
        <p:spPr bwMode="auto">
          <a:xfrm>
            <a:off x="909260" y="4574429"/>
            <a:ext cx="361355" cy="266700"/>
          </a:xfrm>
          <a:custGeom>
            <a:avLst/>
            <a:gdLst>
              <a:gd name="T0" fmla="*/ 481807 w 21600"/>
              <a:gd name="T1" fmla="*/ 355600 h 21600"/>
              <a:gd name="T2" fmla="*/ 481807 w 21600"/>
              <a:gd name="T3" fmla="*/ 355600 h 21600"/>
              <a:gd name="T4" fmla="*/ 481807 w 21600"/>
              <a:gd name="T5" fmla="*/ 355600 h 21600"/>
              <a:gd name="T6" fmla="*/ 481807 w 21600"/>
              <a:gd name="T7" fmla="*/ 3556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1pPr>
            <a:lvl2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2pPr>
            <a:lvl3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3pPr>
            <a:lvl4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4pPr>
            <a:lvl5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5pPr>
            <a:lvl6pPr marL="13716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6pPr>
            <a:lvl7pPr marL="18288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7pPr>
            <a:lvl8pPr marL="22860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8pPr>
            <a:lvl9pPr marL="27432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9pPr>
          </a:lstStyle>
          <a:p>
            <a:pPr algn="ctr" defTabSz="438150">
              <a:lnSpc>
                <a:spcPct val="90000"/>
              </a:lnSpc>
              <a:buClrTx/>
            </a:pPr>
            <a:r>
              <a:rPr lang="en-US" sz="2700" b="1" kern="1200" dirty="0">
                <a:solidFill>
                  <a:srgbClr val="FFFFFF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1</a:t>
            </a:r>
            <a:endParaRPr lang="en-US" sz="1500" b="1" kern="1200" dirty="0"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 flipV="1">
            <a:off x="3622748" y="3110326"/>
            <a:ext cx="0" cy="908447"/>
          </a:xfrm>
          <a:prstGeom prst="line">
            <a:avLst/>
          </a:prstGeom>
          <a:noFill/>
          <a:ln w="12700">
            <a:solidFill>
              <a:schemeClr val="tx2"/>
            </a:solidFill>
            <a:prstDash val="lgDash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pPr defTabSz="685800">
              <a:buClrTx/>
            </a:pPr>
            <a:endParaRPr lang="id-ID" sz="675" kern="1200" dirty="0">
              <a:solidFill>
                <a:prstClr val="black"/>
              </a:solidFill>
              <a:latin typeface="Waffle Regular" panose="02000000000000000000" pitchFamily="50" charset="0"/>
              <a:ea typeface="+mn-ea"/>
              <a:cs typeface="Waffle Regular" panose="02000000000000000000" pitchFamily="50" charset="0"/>
            </a:endParaRPr>
          </a:p>
        </p:txBody>
      </p:sp>
      <p:sp>
        <p:nvSpPr>
          <p:cNvPr id="16" name="AutoShape 17"/>
          <p:cNvSpPr>
            <a:spLocks/>
          </p:cNvSpPr>
          <p:nvPr/>
        </p:nvSpPr>
        <p:spPr bwMode="auto">
          <a:xfrm>
            <a:off x="2598890" y="3748773"/>
            <a:ext cx="2242016" cy="1399897"/>
          </a:xfrm>
          <a:custGeom>
            <a:avLst/>
            <a:gdLst>
              <a:gd name="T0" fmla="*/ 2940844 w 20692"/>
              <a:gd name="T1" fmla="*/ 1844675 h 21600"/>
              <a:gd name="T2" fmla="*/ 2940844 w 20692"/>
              <a:gd name="T3" fmla="*/ 1844675 h 21600"/>
              <a:gd name="T4" fmla="*/ 2940844 w 20692"/>
              <a:gd name="T5" fmla="*/ 1844675 h 21600"/>
              <a:gd name="T6" fmla="*/ 2940844 w 20692"/>
              <a:gd name="T7" fmla="*/ 1844675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692" h="21600">
                <a:moveTo>
                  <a:pt x="9547" y="0"/>
                </a:moveTo>
                <a:cubicBezTo>
                  <a:pt x="8121" y="0"/>
                  <a:pt x="6695" y="903"/>
                  <a:pt x="5607" y="2714"/>
                </a:cubicBezTo>
                <a:cubicBezTo>
                  <a:pt x="4324" y="4849"/>
                  <a:pt x="3805" y="7767"/>
                  <a:pt x="4034" y="10544"/>
                </a:cubicBezTo>
                <a:cubicBezTo>
                  <a:pt x="2996" y="10519"/>
                  <a:pt x="1954" y="11162"/>
                  <a:pt x="1162" y="12481"/>
                </a:cubicBezTo>
                <a:cubicBezTo>
                  <a:pt x="-344" y="14988"/>
                  <a:pt x="-385" y="18999"/>
                  <a:pt x="1028" y="21600"/>
                </a:cubicBezTo>
                <a:lnTo>
                  <a:pt x="18824" y="21600"/>
                </a:lnTo>
                <a:cubicBezTo>
                  <a:pt x="18922" y="21457"/>
                  <a:pt x="19026" y="21331"/>
                  <a:pt x="19120" y="21175"/>
                </a:cubicBezTo>
                <a:cubicBezTo>
                  <a:pt x="21214" y="17688"/>
                  <a:pt x="21214" y="12032"/>
                  <a:pt x="19120" y="8546"/>
                </a:cubicBezTo>
                <a:cubicBezTo>
                  <a:pt x="17927" y="6560"/>
                  <a:pt x="16310" y="5710"/>
                  <a:pt x="14753" y="5986"/>
                </a:cubicBezTo>
                <a:cubicBezTo>
                  <a:pt x="14482" y="4795"/>
                  <a:pt x="14064" y="3673"/>
                  <a:pt x="13488" y="2714"/>
                </a:cubicBezTo>
                <a:cubicBezTo>
                  <a:pt x="12400" y="903"/>
                  <a:pt x="10973" y="0"/>
                  <a:pt x="9547" y="0"/>
                </a:cubicBezTo>
                <a:close/>
              </a:path>
            </a:pathLst>
          </a:custGeom>
          <a:solidFill>
            <a:srgbClr val="4BC9D0"/>
          </a:solidFill>
          <a:ln>
            <a:noFill/>
          </a:ln>
          <a:effectLst/>
          <a:extLst/>
        </p:spPr>
        <p:txBody>
          <a:bodyPr lIns="19050" tIns="19050" rIns="19050" bIns="19050" anchor="ctr"/>
          <a:lstStyle/>
          <a:p>
            <a:pPr algn="r" defTabSz="685800">
              <a:lnSpc>
                <a:spcPct val="120000"/>
              </a:lnSpc>
              <a:buClrTx/>
              <a:defRPr/>
            </a:pPr>
            <a:endParaRPr lang="id-ID" sz="675" kern="1200" dirty="0">
              <a:solidFill>
                <a:prstClr val="black"/>
              </a:solidFill>
              <a:latin typeface="Waffle Regular" panose="02000000000000000000" pitchFamily="50" charset="0"/>
              <a:ea typeface="+mn-ea"/>
              <a:cs typeface="Waffle Regular" panose="02000000000000000000" pitchFamily="50" charset="0"/>
            </a:endParaRP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424171" y="2291944"/>
            <a:ext cx="1255381" cy="1245752"/>
          </a:xfrm>
          <a:prstGeom prst="rect">
            <a:avLst/>
          </a:prstGeom>
        </p:spPr>
        <p:txBody>
          <a:bodyPr vert="horz" wrap="square" lIns="81559" tIns="40780" rIns="81559" bIns="4078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15727">
              <a:buClrTx/>
            </a:pPr>
            <a:r>
              <a:rPr lang="th-TH" sz="2100" b="1" dirty="0">
                <a:solidFill>
                  <a:prstClr val="black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เพิ่มหน้า </a:t>
            </a:r>
            <a:r>
              <a:rPr lang="en-US" sz="2100" b="1" dirty="0">
                <a:solidFill>
                  <a:prstClr val="black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User Interface </a:t>
            </a:r>
            <a:r>
              <a:rPr lang="th-TH" sz="2100" b="1" dirty="0">
                <a:solidFill>
                  <a:prstClr val="black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(</a:t>
            </a:r>
            <a:r>
              <a:rPr lang="en-US" sz="2100" b="1" dirty="0">
                <a:solidFill>
                  <a:prstClr val="black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UI</a:t>
            </a:r>
            <a:r>
              <a:rPr lang="th-TH" sz="2100" b="1" dirty="0">
                <a:solidFill>
                  <a:prstClr val="black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) ให้ใช้งานง่ายขึ้น</a:t>
            </a:r>
            <a:endParaRPr lang="en-US" altLang="zh-CN" sz="2100" kern="0" dirty="0">
              <a:solidFill>
                <a:prstClr val="black"/>
              </a:solidFill>
              <a:latin typeface="Waffle Regular" panose="02000000000000000000" pitchFamily="50" charset="0"/>
              <a:ea typeface="微软雅黑" pitchFamily="34" charset="-122"/>
              <a:cs typeface="Waffle Regular" panose="02000000000000000000" pitchFamily="50" charset="0"/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1550126" y="1487717"/>
            <a:ext cx="1255379" cy="857953"/>
          </a:xfrm>
          <a:prstGeom prst="rect">
            <a:avLst/>
          </a:prstGeom>
        </p:spPr>
        <p:txBody>
          <a:bodyPr vert="horz" wrap="square" lIns="81559" tIns="40780" rIns="81559" bIns="4078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15727">
              <a:buClrTx/>
            </a:pPr>
            <a:r>
              <a:rPr lang="th-TH" sz="2100" b="1" dirty="0">
                <a:solidFill>
                  <a:prstClr val="black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เพิ่มรูปภาพของอาจารย์แต่ละท่าน</a:t>
            </a:r>
            <a:endParaRPr lang="en-US" altLang="zh-CN" sz="2100" b="1" kern="0" dirty="0">
              <a:solidFill>
                <a:prstClr val="black"/>
              </a:solidFill>
              <a:latin typeface="Waffle Regular" panose="02000000000000000000" pitchFamily="50" charset="0"/>
              <a:ea typeface="微软雅黑" pitchFamily="34" charset="-122"/>
              <a:cs typeface="Waffle Regular" panose="02000000000000000000" pitchFamily="50" charset="0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2852020" y="2283020"/>
            <a:ext cx="1518487" cy="857953"/>
          </a:xfrm>
          <a:prstGeom prst="rect">
            <a:avLst/>
          </a:prstGeom>
        </p:spPr>
        <p:txBody>
          <a:bodyPr vert="horz" wrap="square" lIns="81559" tIns="40780" rIns="81559" bIns="4078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15727">
              <a:buClrTx/>
            </a:pPr>
            <a:r>
              <a:rPr lang="th-TH" sz="2100" b="1" dirty="0">
                <a:solidFill>
                  <a:prstClr val="black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ปรับระดับการประเมินให้เหลือน้อยลง</a:t>
            </a:r>
            <a:endParaRPr lang="en-US" altLang="zh-CN" sz="2100" b="1" kern="0" dirty="0">
              <a:solidFill>
                <a:prstClr val="black"/>
              </a:solidFill>
              <a:latin typeface="Waffle Regular" panose="02000000000000000000" pitchFamily="50" charset="0"/>
              <a:ea typeface="微软雅黑" pitchFamily="34" charset="-122"/>
              <a:cs typeface="Waffle Regular" panose="02000000000000000000" pitchFamily="50" charset="0"/>
            </a:endParaRPr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>
            <a:off x="6154786" y="1725523"/>
            <a:ext cx="1215613" cy="1633550"/>
          </a:xfrm>
          <a:prstGeom prst="rect">
            <a:avLst/>
          </a:prstGeom>
        </p:spPr>
        <p:txBody>
          <a:bodyPr vert="horz" wrap="square" lIns="81559" tIns="40780" rIns="81559" bIns="4078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15727">
              <a:buClrTx/>
            </a:pPr>
            <a:r>
              <a:rPr lang="th-TH" sz="2100" b="1" dirty="0">
                <a:solidFill>
                  <a:prstClr val="black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มีระบบแจ้งเตือนช่วงเวลาที่เปิดให้ทำแบบประเมินอาจารย์ผู้สอน</a:t>
            </a:r>
            <a:endParaRPr lang="en-US" altLang="zh-CN" sz="2100" kern="0" dirty="0">
              <a:solidFill>
                <a:prstClr val="black"/>
              </a:solidFill>
              <a:latin typeface="Waffle Regular" panose="02000000000000000000" pitchFamily="50" charset="0"/>
              <a:ea typeface="微软雅黑" pitchFamily="34" charset="-122"/>
              <a:cs typeface="Waffle Regular" panose="02000000000000000000" pitchFamily="50" charset="0"/>
            </a:endParaRPr>
          </a:p>
        </p:txBody>
      </p:sp>
      <p:sp>
        <p:nvSpPr>
          <p:cNvPr id="21" name="Subtitle 2"/>
          <p:cNvSpPr txBox="1">
            <a:spLocks/>
          </p:cNvSpPr>
          <p:nvPr/>
        </p:nvSpPr>
        <p:spPr>
          <a:xfrm>
            <a:off x="7625402" y="1319614"/>
            <a:ext cx="1152687" cy="1633550"/>
          </a:xfrm>
          <a:prstGeom prst="rect">
            <a:avLst/>
          </a:prstGeom>
        </p:spPr>
        <p:txBody>
          <a:bodyPr vert="horz" wrap="square" lIns="81559" tIns="40780" rIns="81559" bIns="4078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15727">
              <a:buClrTx/>
            </a:pPr>
            <a:r>
              <a:rPr lang="th-TH" sz="2100" b="1" dirty="0">
                <a:solidFill>
                  <a:prstClr val="black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มีการแสดงสถิติผลการประเมินของอาจารย์ผู้สอนท่านนั้น</a:t>
            </a:r>
            <a:endParaRPr lang="en-US" altLang="zh-CN" sz="2100" kern="0" dirty="0">
              <a:solidFill>
                <a:prstClr val="black"/>
              </a:solidFill>
              <a:latin typeface="Waffle Regular" panose="02000000000000000000" pitchFamily="50" charset="0"/>
              <a:ea typeface="微软雅黑" pitchFamily="34" charset="-122"/>
              <a:cs typeface="Waffle Regular" panose="02000000000000000000" pitchFamily="50" charset="0"/>
            </a:endParaRPr>
          </a:p>
        </p:txBody>
      </p:sp>
      <p:sp>
        <p:nvSpPr>
          <p:cNvPr id="22" name="Google Shape;337;p31">
            <a:extLst>
              <a:ext uri="{FF2B5EF4-FFF2-40B4-BE49-F238E27FC236}">
                <a16:creationId xmlns:a16="http://schemas.microsoft.com/office/drawing/2014/main" xmlns="" id="{B49F8E3D-75B3-4812-939B-FA6BD3CD75E0}"/>
              </a:ext>
            </a:extLst>
          </p:cNvPr>
          <p:cNvSpPr txBox="1">
            <a:spLocks/>
          </p:cNvSpPr>
          <p:nvPr/>
        </p:nvSpPr>
        <p:spPr>
          <a:xfrm>
            <a:off x="2557706" y="65027"/>
            <a:ext cx="4222416" cy="10800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 defTabSz="685800">
              <a:spcBef>
                <a:spcPts val="600"/>
              </a:spcBef>
              <a:buClrTx/>
              <a:buNone/>
            </a:pPr>
            <a:r>
              <a:rPr lang="th-TH" sz="6600" spc="600" dirty="0" smtClean="0">
                <a:ln w="12700">
                  <a:solidFill>
                    <a:srgbClr val="FF9900"/>
                  </a:solidFill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affle Regular" panose="02000000000000000000" pitchFamily="50" charset="0"/>
                <a:ea typeface="Oswald"/>
                <a:cs typeface="Waffle Regular" panose="02000000000000000000" pitchFamily="50" charset="0"/>
                <a:sym typeface="Oswald"/>
              </a:rPr>
              <a:t>การ</a:t>
            </a:r>
            <a:r>
              <a:rPr lang="th-TH" sz="6600" spc="600" dirty="0">
                <a:ln w="12700">
                  <a:solidFill>
                    <a:srgbClr val="FF9900"/>
                  </a:solidFill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affle Regular" panose="02000000000000000000" pitchFamily="50" charset="0"/>
                <a:ea typeface="Oswald"/>
                <a:cs typeface="Waffle Regular" panose="02000000000000000000" pitchFamily="50" charset="0"/>
                <a:sym typeface="Oswald"/>
              </a:rPr>
              <a:t>แก้ไขปัญหา</a:t>
            </a:r>
            <a:r>
              <a:rPr lang="en" sz="6600" spc="600" dirty="0">
                <a:ln w="12700">
                  <a:solidFill>
                    <a:srgbClr val="FF99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affle Regular" panose="02000000000000000000" pitchFamily="50" charset="0"/>
                <a:ea typeface="Oswald"/>
                <a:cs typeface="Waffle Regular" panose="02000000000000000000" pitchFamily="50" charset="0"/>
                <a:sym typeface="Oswald"/>
              </a:rPr>
              <a:t> 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xmlns="" id="{BA0D16BC-1B25-498B-A0DF-D1B319B4C238}"/>
              </a:ext>
            </a:extLst>
          </p:cNvPr>
          <p:cNvSpPr txBox="1">
            <a:spLocks/>
          </p:cNvSpPr>
          <p:nvPr/>
        </p:nvSpPr>
        <p:spPr>
          <a:xfrm>
            <a:off x="4443615" y="1277524"/>
            <a:ext cx="1543678" cy="1229594"/>
          </a:xfrm>
          <a:prstGeom prst="rect">
            <a:avLst/>
          </a:prstGeom>
        </p:spPr>
        <p:txBody>
          <a:bodyPr vert="horz" wrap="square" lIns="81559" tIns="40780" rIns="81559" bIns="4078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15727">
              <a:buClrTx/>
            </a:pPr>
            <a:r>
              <a:rPr lang="th-TH" sz="2100" b="1" dirty="0">
                <a:solidFill>
                  <a:prstClr val="black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แสดงรายชื่ออาจารย์แค่ </a:t>
            </a:r>
            <a:r>
              <a:rPr lang="en-US" sz="2100" b="1" dirty="0" smtClean="0">
                <a:solidFill>
                  <a:prstClr val="black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Section	</a:t>
            </a:r>
            <a:r>
              <a:rPr lang="th-TH" sz="2100" b="1" dirty="0" smtClean="0">
                <a:solidFill>
                  <a:prstClr val="black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ที่</a:t>
            </a:r>
            <a:r>
              <a:rPr lang="th-TH" sz="2100" b="1" dirty="0">
                <a:solidFill>
                  <a:prstClr val="black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นักศึกษาลงเรียน</a:t>
            </a:r>
            <a:endParaRPr lang="en-US" altLang="zh-CN" sz="2100" kern="0" dirty="0">
              <a:solidFill>
                <a:prstClr val="black"/>
              </a:solidFill>
              <a:latin typeface="Waffle Regular" panose="02000000000000000000" pitchFamily="50" charset="0"/>
              <a:ea typeface="微软雅黑" pitchFamily="34" charset="-122"/>
              <a:cs typeface="Waffle Regular" panose="02000000000000000000" pitchFamily="50" charset="0"/>
            </a:endParaRPr>
          </a:p>
        </p:txBody>
      </p:sp>
      <p:sp>
        <p:nvSpPr>
          <p:cNvPr id="24" name="AutoShape 6">
            <a:extLst>
              <a:ext uri="{FF2B5EF4-FFF2-40B4-BE49-F238E27FC236}">
                <a16:creationId xmlns:a16="http://schemas.microsoft.com/office/drawing/2014/main" xmlns="" id="{9FA35D64-1659-4DE9-B843-B948B45C73DA}"/>
              </a:ext>
            </a:extLst>
          </p:cNvPr>
          <p:cNvSpPr>
            <a:spLocks/>
          </p:cNvSpPr>
          <p:nvPr/>
        </p:nvSpPr>
        <p:spPr bwMode="auto">
          <a:xfrm>
            <a:off x="7121112" y="4180805"/>
            <a:ext cx="1656978" cy="1010787"/>
          </a:xfrm>
          <a:custGeom>
            <a:avLst/>
            <a:gdLst>
              <a:gd name="T0" fmla="*/ 2090637 w 20837"/>
              <a:gd name="T1" fmla="*/ 1278732 h 21600"/>
              <a:gd name="T2" fmla="*/ 2090637 w 20837"/>
              <a:gd name="T3" fmla="*/ 1278732 h 21600"/>
              <a:gd name="T4" fmla="*/ 2090637 w 20837"/>
              <a:gd name="T5" fmla="*/ 1278732 h 21600"/>
              <a:gd name="T6" fmla="*/ 2090637 w 20837"/>
              <a:gd name="T7" fmla="*/ 1278732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837" h="21600">
                <a:moveTo>
                  <a:pt x="12198" y="0"/>
                </a:moveTo>
                <a:cubicBezTo>
                  <a:pt x="11040" y="0"/>
                  <a:pt x="9883" y="750"/>
                  <a:pt x="9000" y="2247"/>
                </a:cubicBezTo>
                <a:cubicBezTo>
                  <a:pt x="8738" y="2691"/>
                  <a:pt x="8526" y="3183"/>
                  <a:pt x="8342" y="3697"/>
                </a:cubicBezTo>
                <a:cubicBezTo>
                  <a:pt x="6922" y="2265"/>
                  <a:pt x="5061" y="2566"/>
                  <a:pt x="3839" y="4636"/>
                </a:cubicBezTo>
                <a:cubicBezTo>
                  <a:pt x="3083" y="5918"/>
                  <a:pt x="2735" y="7617"/>
                  <a:pt x="2771" y="9296"/>
                </a:cubicBezTo>
                <a:cubicBezTo>
                  <a:pt x="2154" y="9567"/>
                  <a:pt x="1566" y="10083"/>
                  <a:pt x="1083" y="10902"/>
                </a:cubicBezTo>
                <a:cubicBezTo>
                  <a:pt x="-361" y="13349"/>
                  <a:pt x="-361" y="17318"/>
                  <a:pt x="1083" y="19765"/>
                </a:cubicBezTo>
                <a:cubicBezTo>
                  <a:pt x="1693" y="20800"/>
                  <a:pt x="2467" y="21367"/>
                  <a:pt x="3262" y="21527"/>
                </a:cubicBezTo>
                <a:lnTo>
                  <a:pt x="3262" y="21599"/>
                </a:lnTo>
                <a:lnTo>
                  <a:pt x="3699" y="21599"/>
                </a:lnTo>
                <a:lnTo>
                  <a:pt x="16724" y="21599"/>
                </a:lnTo>
                <a:lnTo>
                  <a:pt x="17045" y="21599"/>
                </a:lnTo>
                <a:lnTo>
                  <a:pt x="17045" y="21546"/>
                </a:lnTo>
                <a:cubicBezTo>
                  <a:pt x="17988" y="21421"/>
                  <a:pt x="18912" y="20782"/>
                  <a:pt x="19633" y="19561"/>
                </a:cubicBezTo>
                <a:cubicBezTo>
                  <a:pt x="21238" y="16841"/>
                  <a:pt x="21238" y="12425"/>
                  <a:pt x="19633" y="9705"/>
                </a:cubicBezTo>
                <a:cubicBezTo>
                  <a:pt x="18830" y="8345"/>
                  <a:pt x="17776" y="7667"/>
                  <a:pt x="16724" y="7667"/>
                </a:cubicBezTo>
                <a:cubicBezTo>
                  <a:pt x="16724" y="5704"/>
                  <a:pt x="16281" y="3744"/>
                  <a:pt x="15397" y="2247"/>
                </a:cubicBezTo>
                <a:cubicBezTo>
                  <a:pt x="14514" y="750"/>
                  <a:pt x="13357" y="0"/>
                  <a:pt x="12198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  <a:extLst/>
        </p:spPr>
        <p:txBody>
          <a:bodyPr lIns="19050" tIns="19050" rIns="19050" bIns="19050" anchor="ctr"/>
          <a:lstStyle/>
          <a:p>
            <a:pPr algn="r" defTabSz="685800">
              <a:lnSpc>
                <a:spcPct val="120000"/>
              </a:lnSpc>
              <a:buClrTx/>
              <a:defRPr/>
            </a:pPr>
            <a:endParaRPr lang="id-ID" sz="675" kern="1200" dirty="0">
              <a:solidFill>
                <a:prstClr val="black"/>
              </a:solidFill>
              <a:latin typeface="Waffle Regular" panose="02000000000000000000" pitchFamily="50" charset="0"/>
              <a:ea typeface="+mn-ea"/>
              <a:cs typeface="Waffle Regular" panose="02000000000000000000" pitchFamily="50" charset="0"/>
            </a:endParaRPr>
          </a:p>
        </p:txBody>
      </p:sp>
      <p:sp>
        <p:nvSpPr>
          <p:cNvPr id="25" name="AutoShape 10">
            <a:extLst>
              <a:ext uri="{FF2B5EF4-FFF2-40B4-BE49-F238E27FC236}">
                <a16:creationId xmlns:a16="http://schemas.microsoft.com/office/drawing/2014/main" xmlns="" id="{4EF107B6-693E-43A2-AB1E-6D00C9A2A8DD}"/>
              </a:ext>
            </a:extLst>
          </p:cNvPr>
          <p:cNvSpPr>
            <a:spLocks/>
          </p:cNvSpPr>
          <p:nvPr/>
        </p:nvSpPr>
        <p:spPr bwMode="auto">
          <a:xfrm>
            <a:off x="2007744" y="4515206"/>
            <a:ext cx="361355" cy="266700"/>
          </a:xfrm>
          <a:custGeom>
            <a:avLst/>
            <a:gdLst>
              <a:gd name="T0" fmla="*/ 481807 w 21600"/>
              <a:gd name="T1" fmla="*/ 355600 h 21600"/>
              <a:gd name="T2" fmla="*/ 481807 w 21600"/>
              <a:gd name="T3" fmla="*/ 355600 h 21600"/>
              <a:gd name="T4" fmla="*/ 481807 w 21600"/>
              <a:gd name="T5" fmla="*/ 355600 h 21600"/>
              <a:gd name="T6" fmla="*/ 481807 w 21600"/>
              <a:gd name="T7" fmla="*/ 3556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1pPr>
            <a:lvl2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2pPr>
            <a:lvl3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3pPr>
            <a:lvl4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4pPr>
            <a:lvl5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5pPr>
            <a:lvl6pPr marL="13716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6pPr>
            <a:lvl7pPr marL="18288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7pPr>
            <a:lvl8pPr marL="22860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8pPr>
            <a:lvl9pPr marL="27432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9pPr>
          </a:lstStyle>
          <a:p>
            <a:pPr algn="ctr" defTabSz="438150">
              <a:lnSpc>
                <a:spcPct val="90000"/>
              </a:lnSpc>
              <a:buClrTx/>
            </a:pPr>
            <a:r>
              <a:rPr lang="en-US" sz="2700" b="1" kern="1200" dirty="0">
                <a:solidFill>
                  <a:srgbClr val="FFFFFF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2</a:t>
            </a:r>
            <a:endParaRPr lang="en-US" sz="1500" b="1" kern="1200" dirty="0"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sp>
        <p:nvSpPr>
          <p:cNvPr id="26" name="AutoShape 10">
            <a:extLst>
              <a:ext uri="{FF2B5EF4-FFF2-40B4-BE49-F238E27FC236}">
                <a16:creationId xmlns:a16="http://schemas.microsoft.com/office/drawing/2014/main" xmlns="" id="{41FCB795-2100-4941-AB03-9486B2CEC8F3}"/>
              </a:ext>
            </a:extLst>
          </p:cNvPr>
          <p:cNvSpPr>
            <a:spLocks/>
          </p:cNvSpPr>
          <p:nvPr/>
        </p:nvSpPr>
        <p:spPr bwMode="auto">
          <a:xfrm>
            <a:off x="3528437" y="4369544"/>
            <a:ext cx="361355" cy="266700"/>
          </a:xfrm>
          <a:custGeom>
            <a:avLst/>
            <a:gdLst>
              <a:gd name="T0" fmla="*/ 481807 w 21600"/>
              <a:gd name="T1" fmla="*/ 355600 h 21600"/>
              <a:gd name="T2" fmla="*/ 481807 w 21600"/>
              <a:gd name="T3" fmla="*/ 355600 h 21600"/>
              <a:gd name="T4" fmla="*/ 481807 w 21600"/>
              <a:gd name="T5" fmla="*/ 355600 h 21600"/>
              <a:gd name="T6" fmla="*/ 481807 w 21600"/>
              <a:gd name="T7" fmla="*/ 3556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1pPr>
            <a:lvl2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2pPr>
            <a:lvl3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3pPr>
            <a:lvl4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4pPr>
            <a:lvl5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5pPr>
            <a:lvl6pPr marL="13716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6pPr>
            <a:lvl7pPr marL="18288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7pPr>
            <a:lvl8pPr marL="22860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8pPr>
            <a:lvl9pPr marL="27432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9pPr>
          </a:lstStyle>
          <a:p>
            <a:pPr algn="ctr" defTabSz="438150">
              <a:lnSpc>
                <a:spcPct val="90000"/>
              </a:lnSpc>
              <a:buClrTx/>
            </a:pPr>
            <a:r>
              <a:rPr lang="en-US" sz="2700" b="1" kern="1200" dirty="0">
                <a:solidFill>
                  <a:srgbClr val="FFFFFF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3</a:t>
            </a:r>
            <a:endParaRPr lang="en-US" sz="1500" b="1" kern="1200" dirty="0"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sp>
        <p:nvSpPr>
          <p:cNvPr id="27" name="AutoShape 10">
            <a:extLst>
              <a:ext uri="{FF2B5EF4-FFF2-40B4-BE49-F238E27FC236}">
                <a16:creationId xmlns:a16="http://schemas.microsoft.com/office/drawing/2014/main" xmlns="" id="{D312647B-4939-4170-9B0C-7BD319D1DB92}"/>
              </a:ext>
            </a:extLst>
          </p:cNvPr>
          <p:cNvSpPr>
            <a:spLocks/>
          </p:cNvSpPr>
          <p:nvPr/>
        </p:nvSpPr>
        <p:spPr bwMode="auto">
          <a:xfrm>
            <a:off x="5228158" y="4477369"/>
            <a:ext cx="361355" cy="266700"/>
          </a:xfrm>
          <a:custGeom>
            <a:avLst/>
            <a:gdLst>
              <a:gd name="T0" fmla="*/ 481807 w 21600"/>
              <a:gd name="T1" fmla="*/ 355600 h 21600"/>
              <a:gd name="T2" fmla="*/ 481807 w 21600"/>
              <a:gd name="T3" fmla="*/ 355600 h 21600"/>
              <a:gd name="T4" fmla="*/ 481807 w 21600"/>
              <a:gd name="T5" fmla="*/ 355600 h 21600"/>
              <a:gd name="T6" fmla="*/ 481807 w 21600"/>
              <a:gd name="T7" fmla="*/ 3556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1pPr>
            <a:lvl2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2pPr>
            <a:lvl3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3pPr>
            <a:lvl4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4pPr>
            <a:lvl5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5pPr>
            <a:lvl6pPr marL="13716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6pPr>
            <a:lvl7pPr marL="18288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7pPr>
            <a:lvl8pPr marL="22860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8pPr>
            <a:lvl9pPr marL="27432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9pPr>
          </a:lstStyle>
          <a:p>
            <a:pPr algn="ctr" defTabSz="438150">
              <a:lnSpc>
                <a:spcPct val="90000"/>
              </a:lnSpc>
              <a:buClrTx/>
            </a:pPr>
            <a:r>
              <a:rPr lang="en-US" sz="2700" b="1" kern="1200" dirty="0">
                <a:solidFill>
                  <a:srgbClr val="FFFFFF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4</a:t>
            </a:r>
            <a:endParaRPr lang="en-US" sz="1500" b="1" kern="1200" dirty="0"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sp>
        <p:nvSpPr>
          <p:cNvPr id="28" name="AutoShape 10">
            <a:extLst>
              <a:ext uri="{FF2B5EF4-FFF2-40B4-BE49-F238E27FC236}">
                <a16:creationId xmlns:a16="http://schemas.microsoft.com/office/drawing/2014/main" xmlns="" id="{FB5988B1-4CDA-4ADB-AF6A-ED6C9AC6ED5D}"/>
              </a:ext>
            </a:extLst>
          </p:cNvPr>
          <p:cNvSpPr>
            <a:spLocks/>
          </p:cNvSpPr>
          <p:nvPr/>
        </p:nvSpPr>
        <p:spPr bwMode="auto">
          <a:xfrm>
            <a:off x="7759945" y="4571305"/>
            <a:ext cx="361355" cy="266700"/>
          </a:xfrm>
          <a:custGeom>
            <a:avLst/>
            <a:gdLst>
              <a:gd name="T0" fmla="*/ 481807 w 21600"/>
              <a:gd name="T1" fmla="*/ 355600 h 21600"/>
              <a:gd name="T2" fmla="*/ 481807 w 21600"/>
              <a:gd name="T3" fmla="*/ 355600 h 21600"/>
              <a:gd name="T4" fmla="*/ 481807 w 21600"/>
              <a:gd name="T5" fmla="*/ 355600 h 21600"/>
              <a:gd name="T6" fmla="*/ 481807 w 21600"/>
              <a:gd name="T7" fmla="*/ 3556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1pPr>
            <a:lvl2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2pPr>
            <a:lvl3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3pPr>
            <a:lvl4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4pPr>
            <a:lvl5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5pPr>
            <a:lvl6pPr marL="13716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6pPr>
            <a:lvl7pPr marL="18288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7pPr>
            <a:lvl8pPr marL="22860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8pPr>
            <a:lvl9pPr marL="27432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9pPr>
          </a:lstStyle>
          <a:p>
            <a:pPr algn="ctr" defTabSz="438150">
              <a:lnSpc>
                <a:spcPct val="90000"/>
              </a:lnSpc>
              <a:buClrTx/>
            </a:pPr>
            <a:r>
              <a:rPr lang="en-US" sz="2700" b="1" kern="1200" dirty="0">
                <a:solidFill>
                  <a:srgbClr val="FFFFFF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6</a:t>
            </a:r>
            <a:endParaRPr lang="en-US" sz="1500" b="1" kern="1200" dirty="0"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sp>
        <p:nvSpPr>
          <p:cNvPr id="29" name="AutoShape 4"/>
          <p:cNvSpPr>
            <a:spLocks/>
          </p:cNvSpPr>
          <p:nvPr/>
        </p:nvSpPr>
        <p:spPr bwMode="auto">
          <a:xfrm>
            <a:off x="6228346" y="4422156"/>
            <a:ext cx="1162304" cy="726513"/>
          </a:xfrm>
          <a:custGeom>
            <a:avLst/>
            <a:gdLst>
              <a:gd name="T0" fmla="*/ 1503363 w 20692"/>
              <a:gd name="T1" fmla="*/ 942182 h 21600"/>
              <a:gd name="T2" fmla="*/ 1503363 w 20692"/>
              <a:gd name="T3" fmla="*/ 942182 h 21600"/>
              <a:gd name="T4" fmla="*/ 1503363 w 20692"/>
              <a:gd name="T5" fmla="*/ 942182 h 21600"/>
              <a:gd name="T6" fmla="*/ 1503363 w 20692"/>
              <a:gd name="T7" fmla="*/ 942182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692" h="21600">
                <a:moveTo>
                  <a:pt x="9547" y="0"/>
                </a:moveTo>
                <a:cubicBezTo>
                  <a:pt x="8121" y="0"/>
                  <a:pt x="6695" y="903"/>
                  <a:pt x="5607" y="2714"/>
                </a:cubicBezTo>
                <a:cubicBezTo>
                  <a:pt x="4324" y="4849"/>
                  <a:pt x="3805" y="7767"/>
                  <a:pt x="4034" y="10544"/>
                </a:cubicBezTo>
                <a:cubicBezTo>
                  <a:pt x="2996" y="10519"/>
                  <a:pt x="1954" y="11162"/>
                  <a:pt x="1162" y="12481"/>
                </a:cubicBezTo>
                <a:cubicBezTo>
                  <a:pt x="-344" y="14988"/>
                  <a:pt x="-385" y="18999"/>
                  <a:pt x="1028" y="21600"/>
                </a:cubicBezTo>
                <a:lnTo>
                  <a:pt x="18824" y="21600"/>
                </a:lnTo>
                <a:cubicBezTo>
                  <a:pt x="18922" y="21457"/>
                  <a:pt x="19026" y="21331"/>
                  <a:pt x="19120" y="21175"/>
                </a:cubicBezTo>
                <a:cubicBezTo>
                  <a:pt x="21215" y="17688"/>
                  <a:pt x="21214" y="12032"/>
                  <a:pt x="19120" y="8546"/>
                </a:cubicBezTo>
                <a:cubicBezTo>
                  <a:pt x="17927" y="6560"/>
                  <a:pt x="16310" y="5710"/>
                  <a:pt x="14753" y="5986"/>
                </a:cubicBezTo>
                <a:cubicBezTo>
                  <a:pt x="14482" y="4795"/>
                  <a:pt x="14064" y="3673"/>
                  <a:pt x="13488" y="2714"/>
                </a:cubicBezTo>
                <a:cubicBezTo>
                  <a:pt x="12400" y="903"/>
                  <a:pt x="10973" y="0"/>
                  <a:pt x="9547" y="0"/>
                </a:cubicBezTo>
                <a:close/>
              </a:path>
            </a:pathLst>
          </a:custGeom>
          <a:solidFill>
            <a:srgbClr val="4BC9D0"/>
          </a:solidFill>
          <a:ln>
            <a:noFill/>
          </a:ln>
          <a:effectLst/>
          <a:extLst/>
        </p:spPr>
        <p:txBody>
          <a:bodyPr lIns="19050" tIns="19050" rIns="19050" bIns="19050" anchor="ctr"/>
          <a:lstStyle/>
          <a:p>
            <a:pPr algn="r" defTabSz="685800">
              <a:lnSpc>
                <a:spcPct val="120000"/>
              </a:lnSpc>
              <a:buClrTx/>
              <a:defRPr/>
            </a:pPr>
            <a:endParaRPr lang="id-ID" sz="675" kern="1200" dirty="0">
              <a:solidFill>
                <a:prstClr val="black"/>
              </a:solidFill>
              <a:latin typeface="Waffle Regular" panose="02000000000000000000" pitchFamily="50" charset="0"/>
              <a:ea typeface="+mn-ea"/>
              <a:cs typeface="Waffle Regular" panose="02000000000000000000" pitchFamily="50" charset="0"/>
            </a:endParaRPr>
          </a:p>
        </p:txBody>
      </p:sp>
      <p:sp>
        <p:nvSpPr>
          <p:cNvPr id="30" name="AutoShape 10">
            <a:extLst>
              <a:ext uri="{FF2B5EF4-FFF2-40B4-BE49-F238E27FC236}">
                <a16:creationId xmlns:a16="http://schemas.microsoft.com/office/drawing/2014/main" xmlns="" id="{31D81C4E-60BE-49CC-B71A-9228CA831026}"/>
              </a:ext>
            </a:extLst>
          </p:cNvPr>
          <p:cNvSpPr>
            <a:spLocks/>
          </p:cNvSpPr>
          <p:nvPr/>
        </p:nvSpPr>
        <p:spPr bwMode="auto">
          <a:xfrm>
            <a:off x="6632420" y="4676149"/>
            <a:ext cx="361355" cy="266700"/>
          </a:xfrm>
          <a:custGeom>
            <a:avLst/>
            <a:gdLst>
              <a:gd name="T0" fmla="*/ 481807 w 21600"/>
              <a:gd name="T1" fmla="*/ 355600 h 21600"/>
              <a:gd name="T2" fmla="*/ 481807 w 21600"/>
              <a:gd name="T3" fmla="*/ 355600 h 21600"/>
              <a:gd name="T4" fmla="*/ 481807 w 21600"/>
              <a:gd name="T5" fmla="*/ 355600 h 21600"/>
              <a:gd name="T6" fmla="*/ 481807 w 21600"/>
              <a:gd name="T7" fmla="*/ 3556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1pPr>
            <a:lvl2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2pPr>
            <a:lvl3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3pPr>
            <a:lvl4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4pPr>
            <a:lvl5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5pPr>
            <a:lvl6pPr marL="13716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6pPr>
            <a:lvl7pPr marL="18288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7pPr>
            <a:lvl8pPr marL="22860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8pPr>
            <a:lvl9pPr marL="27432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9pPr>
          </a:lstStyle>
          <a:p>
            <a:pPr algn="ctr" defTabSz="438150">
              <a:lnSpc>
                <a:spcPct val="90000"/>
              </a:lnSpc>
              <a:buClrTx/>
            </a:pPr>
            <a:r>
              <a:rPr lang="en-US" sz="2700" b="1" kern="1200" dirty="0">
                <a:solidFill>
                  <a:srgbClr val="FFFFFF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5</a:t>
            </a:r>
            <a:endParaRPr lang="en-US" sz="1500" b="1" kern="1200" dirty="0"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23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8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4"/>
          <p:cNvSpPr txBox="1">
            <a:spLocks noGrp="1"/>
          </p:cNvSpPr>
          <p:nvPr>
            <p:ph type="body" idx="1"/>
          </p:nvPr>
        </p:nvSpPr>
        <p:spPr>
          <a:xfrm>
            <a:off x="688136" y="881654"/>
            <a:ext cx="8037426" cy="519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ctr"/>
            <a:r>
              <a:rPr lang="th-TH" sz="2800" dirty="0">
                <a:solidFill>
                  <a:srgbClr val="31365D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จากการศึกษาสามารถจัดกลุ่มได้ตามความถี่ในการเข้าทำประเมินอาจารย์ผู้สอนได้ </a:t>
            </a:r>
            <a:r>
              <a:rPr lang="en-US" sz="2800" dirty="0">
                <a:solidFill>
                  <a:srgbClr val="31365D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3</a:t>
            </a:r>
            <a:r>
              <a:rPr lang="th-TH" sz="2800" dirty="0">
                <a:solidFill>
                  <a:srgbClr val="31365D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 กลุ่ม</a:t>
            </a:r>
            <a:endParaRPr sz="3200" b="1" dirty="0">
              <a:solidFill>
                <a:srgbClr val="31365D"/>
              </a:solidFill>
            </a:endParaRPr>
          </a:p>
        </p:txBody>
      </p:sp>
      <p:sp>
        <p:nvSpPr>
          <p:cNvPr id="184" name="Google Shape;184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6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81" name="Google Shape;181;p14"/>
          <p:cNvSpPr txBox="1">
            <a:spLocks noGrp="1"/>
          </p:cNvSpPr>
          <p:nvPr>
            <p:ph type="ctrTitle" idx="4294967295"/>
          </p:nvPr>
        </p:nvSpPr>
        <p:spPr>
          <a:xfrm>
            <a:off x="3364618" y="471081"/>
            <a:ext cx="2684462" cy="7762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en-US" sz="8800" dirty="0">
                <a:ln w="28575">
                  <a:solidFill>
                    <a:srgbClr val="FF9900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affle Regular" panose="02000000000000000000" pitchFamily="50" charset="0"/>
                <a:cs typeface="Waffle Regular" panose="02000000000000000000" pitchFamily="50" charset="0"/>
              </a:rPr>
              <a:t>Persona</a:t>
            </a:r>
            <a:endParaRPr sz="8800" dirty="0">
              <a:ln w="28575">
                <a:solidFill>
                  <a:srgbClr val="FF9900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t="46297"/>
          <a:stretch/>
        </p:blipFill>
        <p:spPr>
          <a:xfrm>
            <a:off x="2862326" y="3003376"/>
            <a:ext cx="3689046" cy="19811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7068" y="2665835"/>
            <a:ext cx="32624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31365D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1. </a:t>
            </a:r>
            <a:r>
              <a:rPr lang="th-TH" sz="2600" dirty="0">
                <a:solidFill>
                  <a:srgbClr val="31365D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กลุ่มของนักศึกษาที่ประเมินทุกครั้ง</a:t>
            </a:r>
            <a:endParaRPr lang="en-US" sz="2600" dirty="0">
              <a:solidFill>
                <a:srgbClr val="31365D"/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79517" y="1799156"/>
            <a:ext cx="32624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31365D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2. </a:t>
            </a:r>
            <a:r>
              <a:rPr lang="th-TH" sz="2600" dirty="0">
                <a:solidFill>
                  <a:srgbClr val="31365D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กลุ่มของนักศึกษาที่ประเมินบางครั้ง</a:t>
            </a:r>
            <a:endParaRPr lang="en-US" sz="2600" dirty="0">
              <a:solidFill>
                <a:srgbClr val="31365D"/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29116" y="2276954"/>
            <a:ext cx="32624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600" dirty="0">
                <a:solidFill>
                  <a:srgbClr val="31365D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3</a:t>
            </a:r>
            <a:r>
              <a:rPr lang="en-US" sz="2600" dirty="0">
                <a:solidFill>
                  <a:srgbClr val="31365D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. </a:t>
            </a:r>
            <a:r>
              <a:rPr lang="th-TH" sz="2600" dirty="0">
                <a:solidFill>
                  <a:srgbClr val="31365D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กลุ่มของนักศึกษาที่ไม่เคยประเมินเลย</a:t>
            </a:r>
            <a:endParaRPr lang="en-US" sz="2600" dirty="0">
              <a:solidFill>
                <a:srgbClr val="31365D"/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cxnSp>
        <p:nvCxnSpPr>
          <p:cNvPr id="15" name="Connector: Elbow 14"/>
          <p:cNvCxnSpPr/>
          <p:nvPr/>
        </p:nvCxnSpPr>
        <p:spPr>
          <a:xfrm rot="10800000">
            <a:off x="1845733" y="3189055"/>
            <a:ext cx="1016592" cy="804895"/>
          </a:xfrm>
          <a:prstGeom prst="bentConnector2">
            <a:avLst/>
          </a:prstGeom>
          <a:ln w="28575">
            <a:solidFill>
              <a:srgbClr val="99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/>
          <p:cNvCxnSpPr/>
          <p:nvPr/>
        </p:nvCxnSpPr>
        <p:spPr>
          <a:xfrm rot="5400000">
            <a:off x="6212220" y="3139326"/>
            <a:ext cx="1193776" cy="515472"/>
          </a:xfrm>
          <a:prstGeom prst="bentConnector2">
            <a:avLst/>
          </a:prstGeom>
          <a:ln w="28575">
            <a:solidFill>
              <a:srgbClr val="FF69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/>
          <p:cNvCxnSpPr>
            <a:endCxn id="10" idx="2"/>
          </p:cNvCxnSpPr>
          <p:nvPr/>
        </p:nvCxnSpPr>
        <p:spPr>
          <a:xfrm rot="16200000" flipV="1">
            <a:off x="4046895" y="2455466"/>
            <a:ext cx="776470" cy="448735"/>
          </a:xfrm>
          <a:prstGeom prst="bentConnector3">
            <a:avLst>
              <a:gd name="adj1" fmla="val 50000"/>
            </a:avLst>
          </a:prstGeom>
          <a:ln w="28575">
            <a:solidFill>
              <a:srgbClr val="66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788953" y="3914928"/>
            <a:ext cx="174973" cy="158044"/>
          </a:xfrm>
          <a:prstGeom prst="ellipse">
            <a:avLst/>
          </a:prstGeom>
          <a:solidFill>
            <a:srgbClr val="99CC00"/>
          </a:solidFill>
          <a:ln>
            <a:solidFill>
              <a:srgbClr val="99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5" name="Oval 24"/>
          <p:cNvSpPr/>
          <p:nvPr/>
        </p:nvSpPr>
        <p:spPr>
          <a:xfrm>
            <a:off x="4583884" y="3003375"/>
            <a:ext cx="174973" cy="158044"/>
          </a:xfrm>
          <a:prstGeom prst="ellipse">
            <a:avLst/>
          </a:prstGeom>
          <a:solidFill>
            <a:srgbClr val="6699FF"/>
          </a:solidFill>
          <a:ln>
            <a:solidFill>
              <a:srgbClr val="66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srgbClr val="6699FF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6449774" y="3914928"/>
            <a:ext cx="174973" cy="158044"/>
          </a:xfrm>
          <a:prstGeom prst="ellipse">
            <a:avLst/>
          </a:prstGeom>
          <a:solidFill>
            <a:srgbClr val="FF696D"/>
          </a:solidFill>
          <a:ln>
            <a:solidFill>
              <a:srgbClr val="FF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43999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5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25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75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75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0" build="p"/>
      <p:bldP spid="181" grpId="0"/>
      <p:bldP spid="4" grpId="0"/>
      <p:bldP spid="10" grpId="0"/>
      <p:bldP spid="11" grpId="0"/>
      <p:bldP spid="18" grpId="0" animBg="1"/>
      <p:bldP spid="25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1"/>
          <p:cNvSpPr txBox="1">
            <a:spLocks noGrp="1"/>
          </p:cNvSpPr>
          <p:nvPr>
            <p:ph type="body" idx="4294967295"/>
          </p:nvPr>
        </p:nvSpPr>
        <p:spPr>
          <a:xfrm>
            <a:off x="5011190" y="-114300"/>
            <a:ext cx="3819944" cy="81049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marL="0" indent="0">
              <a:buNone/>
            </a:pPr>
            <a:r>
              <a:rPr lang="th-TH" sz="4500" spc="450" dirty="0">
                <a:ln w="12700">
                  <a:solidFill>
                    <a:srgbClr val="FF9900"/>
                  </a:solidFill>
                </a:ln>
                <a:solidFill>
                  <a:srgbClr val="FF99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Waffle Regular" panose="02000000000000000000" pitchFamily="50" charset="0"/>
                <a:ea typeface="Oswald"/>
                <a:cs typeface="Waffle Regular" panose="02000000000000000000" pitchFamily="50" charset="0"/>
                <a:sym typeface="Oswald"/>
              </a:rPr>
              <a:t>ตัวอย่าง</a:t>
            </a:r>
            <a:r>
              <a:rPr lang="th-TH" sz="5400" spc="450" dirty="0">
                <a:ln w="12700">
                  <a:solidFill>
                    <a:srgbClr val="FF9900"/>
                  </a:solidFill>
                </a:ln>
                <a:solidFill>
                  <a:srgbClr val="FF99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Waffle Regular" panose="02000000000000000000" pitchFamily="50" charset="0"/>
                <a:ea typeface="Oswald"/>
                <a:cs typeface="Waffle Regular" panose="02000000000000000000" pitchFamily="50" charset="0"/>
                <a:sym typeface="Oswald"/>
              </a:rPr>
              <a:t> </a:t>
            </a:r>
            <a:r>
              <a:rPr lang="en" sz="5400" spc="450" dirty="0">
                <a:ln w="12700">
                  <a:solidFill>
                    <a:srgbClr val="FF9900"/>
                  </a:solidFill>
                </a:ln>
                <a:solidFill>
                  <a:srgbClr val="FF99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Waffle Regular" panose="02000000000000000000" pitchFamily="50" charset="0"/>
                <a:ea typeface="Oswald"/>
                <a:cs typeface="Waffle Regular" panose="02000000000000000000" pitchFamily="50" charset="0"/>
                <a:sym typeface="Oswald"/>
              </a:rPr>
              <a:t>Persona</a:t>
            </a:r>
            <a:endParaRPr sz="5400" spc="450" dirty="0">
              <a:ln w="12700">
                <a:solidFill>
                  <a:srgbClr val="FF9900"/>
                </a:solidFill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Waffle Regular" panose="02000000000000000000" pitchFamily="50" charset="0"/>
              <a:ea typeface="Oswald"/>
              <a:cs typeface="Waffle Regular" panose="02000000000000000000" pitchFamily="50" charset="0"/>
              <a:sym typeface="Oswa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82" y="696191"/>
            <a:ext cx="7574972" cy="426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657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888052" y="828539"/>
            <a:ext cx="5788959" cy="5350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536463" y="1375461"/>
            <a:ext cx="5130167" cy="34722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4" name="Google Shape;354;p33"/>
          <p:cNvSpPr txBox="1">
            <a:spLocks noGrp="1"/>
          </p:cNvSpPr>
          <p:nvPr>
            <p:ph type="body" idx="4294967295"/>
          </p:nvPr>
        </p:nvSpPr>
        <p:spPr>
          <a:xfrm>
            <a:off x="6017565" y="-88374"/>
            <a:ext cx="2972046" cy="8641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en-US" sz="5000" b="1" spc="300" dirty="0">
                <a:solidFill>
                  <a:srgbClr val="FF9900"/>
                </a:solidFill>
                <a:latin typeface="Waffle Regular" panose="02000000000000000000" pitchFamily="50" charset="0"/>
                <a:cs typeface="Waffle Regular" panose="02000000000000000000" pitchFamily="50" charset="0"/>
                <a:sym typeface="Oswald"/>
              </a:rPr>
              <a:t>Journey map</a:t>
            </a:r>
            <a:endParaRPr sz="5000" b="1" spc="300" dirty="0">
              <a:solidFill>
                <a:srgbClr val="FFFFFF"/>
              </a:solidFill>
              <a:latin typeface="Waffle Regular" panose="02000000000000000000" pitchFamily="50" charset="0"/>
              <a:cs typeface="Waffle Regular" panose="02000000000000000000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19544" y="1870835"/>
            <a:ext cx="1900299" cy="1620843"/>
          </a:xfrm>
          <a:prstGeom prst="rect">
            <a:avLst/>
          </a:prstGeom>
          <a:noFill/>
          <a:effectLst>
            <a:outerShdw blurRad="50800" dist="50800" dir="5400000" sx="111000" sy="111000" algn="ctr" rotWithShape="0">
              <a:srgbClr val="FFC000"/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463" y="1375461"/>
            <a:ext cx="5180055" cy="366517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188347"/>
              </p:ext>
            </p:extLst>
          </p:nvPr>
        </p:nvGraphicFramePr>
        <p:xfrm>
          <a:off x="2597727" y="1329211"/>
          <a:ext cx="938737" cy="3726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8737">
                  <a:extLst>
                    <a:ext uri="{9D8B030D-6E8A-4147-A177-3AD203B41FA5}">
                      <a16:colId xmlns:a16="http://schemas.microsoft.com/office/drawing/2014/main" xmlns="" val="3230421118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Stage</a:t>
                      </a:r>
                    </a:p>
                    <a:p>
                      <a:pPr algn="ctr"/>
                      <a:r>
                        <a:rPr lang="en-US" sz="1100" b="1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Of Journey</a:t>
                      </a:r>
                      <a:endParaRPr lang="en-US" sz="11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821640440"/>
                  </a:ext>
                </a:extLst>
              </a:tr>
              <a:tr h="591117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Activity</a:t>
                      </a:r>
                      <a:endParaRPr lang="en-US" sz="11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249445086"/>
                  </a:ext>
                </a:extLst>
              </a:tr>
              <a:tr h="1915172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Feeling and Needs</a:t>
                      </a:r>
                      <a:endParaRPr lang="en-US" sz="11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804787044"/>
                  </a:ext>
                </a:extLst>
              </a:tr>
              <a:tr h="81651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Potential</a:t>
                      </a:r>
                    </a:p>
                    <a:p>
                      <a:pPr algn="ctr"/>
                      <a:r>
                        <a:rPr lang="en-US" sz="1100" b="1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Opportunities</a:t>
                      </a:r>
                      <a:r>
                        <a:rPr lang="en-US" sz="1100" b="1" baseline="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for Improvement</a:t>
                      </a: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671789986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439584" y="710640"/>
            <a:ext cx="323688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2700" b="1" kern="1200" dirty="0">
                <a:latin typeface="Waffle Regular" panose="02000000000000000000" pitchFamily="50" charset="0"/>
                <a:ea typeface="+mn-ea"/>
                <a:cs typeface="Waffle Regular" panose="02000000000000000000" pitchFamily="50" charset="0"/>
              </a:rPr>
              <a:t>THANAPOB’s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36463" y="1110112"/>
            <a:ext cx="377812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th-TH" sz="1350" kern="1200" dirty="0">
                <a:latin typeface="Waffle Regular" panose="02000000000000000000" pitchFamily="50" charset="0"/>
                <a:ea typeface="+mn-ea"/>
                <a:cs typeface="Waffle Regular" panose="02000000000000000000" pitchFamily="50" charset="0"/>
              </a:rPr>
              <a:t>ต้องการทำแบบประเมินอาจารย์ผู้สอนเฉพาะท่านที่สอนธนภพ และทำแบบประเมินให้ทันเวลา</a:t>
            </a:r>
            <a:endParaRPr lang="en-US" sz="1350" kern="1200" dirty="0">
              <a:latin typeface="Waffle Regular" panose="02000000000000000000" pitchFamily="50" charset="0"/>
              <a:ea typeface="+mn-ea"/>
              <a:cs typeface="Waffle Regular" panose="02000000000000000000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9" t="14714" r="16520" b="39956"/>
          <a:stretch/>
        </p:blipFill>
        <p:spPr>
          <a:xfrm>
            <a:off x="2295355" y="538664"/>
            <a:ext cx="922094" cy="877698"/>
          </a:xfrm>
          <a:prstGeom prst="ellips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6166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229 -0.02346 L 0.28715 -0.0132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43" y="4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 animBg="1"/>
      <p:bldP spid="354" grpId="0" build="p"/>
      <p:bldP spid="10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456620" y="1202594"/>
            <a:ext cx="2275314" cy="318146"/>
          </a:xfrm>
          <a:prstGeom prst="rect">
            <a:avLst/>
          </a:prstGeom>
          <a:solidFill>
            <a:srgbClr val="F5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050"/>
          </a:p>
        </p:txBody>
      </p:sp>
      <p:sp>
        <p:nvSpPr>
          <p:cNvPr id="2" name="Google Shape;337;p31">
            <a:extLst>
              <a:ext uri="{FF2B5EF4-FFF2-40B4-BE49-F238E27FC236}">
                <a16:creationId xmlns:a16="http://schemas.microsoft.com/office/drawing/2014/main" xmlns="" id="{B49F8E3D-75B3-4812-939B-FA6BD3CD75E0}"/>
              </a:ext>
            </a:extLst>
          </p:cNvPr>
          <p:cNvSpPr txBox="1">
            <a:spLocks/>
          </p:cNvSpPr>
          <p:nvPr/>
        </p:nvSpPr>
        <p:spPr>
          <a:xfrm>
            <a:off x="4554755" y="333859"/>
            <a:ext cx="4491282" cy="1080063"/>
          </a:xfrm>
          <a:prstGeom prst="rect">
            <a:avLst/>
          </a:prstGeom>
          <a:noFill/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 algn="r">
              <a:lnSpc>
                <a:spcPct val="100000"/>
              </a:lnSpc>
              <a:spcBef>
                <a:spcPts val="600"/>
              </a:spcBef>
              <a:buNone/>
              <a:defRPr/>
            </a:pPr>
            <a:r>
              <a:rPr lang="th-TH" sz="60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affle Light" panose="02000000000000000000" pitchFamily="50" charset="0"/>
                <a:ea typeface="Oswald"/>
                <a:cs typeface="Waffle Light" panose="02000000000000000000" pitchFamily="50" charset="0"/>
                <a:sym typeface="Oswald"/>
              </a:rPr>
              <a:t>กระบวนการเลือก</a:t>
            </a:r>
          </a:p>
          <a:p>
            <a:pPr marL="342900" lvl="1" indent="0" algn="r">
              <a:spcBef>
                <a:spcPts val="600"/>
              </a:spcBef>
              <a:buNone/>
              <a:defRPr/>
            </a:pPr>
            <a:r>
              <a:rPr lang="th-TH" sz="6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affle Light" panose="02000000000000000000" pitchFamily="50" charset="0"/>
                <a:ea typeface="Oswald"/>
                <a:cs typeface="Waffle Light" panose="02000000000000000000" pitchFamily="50" charset="0"/>
                <a:sym typeface="Oswald"/>
              </a:rPr>
              <a:t> </a:t>
            </a:r>
            <a:endParaRPr lang="en" sz="6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affle Light" panose="02000000000000000000" pitchFamily="50" charset="0"/>
              <a:ea typeface="Oswald"/>
              <a:cs typeface="Waffle Light" panose="02000000000000000000" pitchFamily="50" charset="0"/>
              <a:sym typeface="Oswald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>
            <a:off x="4015844" y="2725700"/>
            <a:ext cx="4069072" cy="0"/>
          </a:xfrm>
          <a:prstGeom prst="line">
            <a:avLst/>
          </a:prstGeom>
          <a:ln w="38100">
            <a:solidFill>
              <a:srgbClr val="72511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2952445" y="1088017"/>
            <a:ext cx="1886499" cy="3516642"/>
            <a:chOff x="5072403" y="1287616"/>
            <a:chExt cx="2220866" cy="4165314"/>
          </a:xfrm>
        </p:grpSpPr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xmlns="" id="{01A4C511-9246-49A4-B8A7-028CABCE6B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3277" y="3746570"/>
              <a:ext cx="1609992" cy="1706360"/>
            </a:xfrm>
            <a:custGeom>
              <a:avLst/>
              <a:gdLst>
                <a:gd name="T0" fmla="*/ 3081 w 6246"/>
                <a:gd name="T1" fmla="*/ 5136 h 6246"/>
                <a:gd name="T2" fmla="*/ 1110 w 6246"/>
                <a:gd name="T3" fmla="*/ 3081 h 6246"/>
                <a:gd name="T4" fmla="*/ 3165 w 6246"/>
                <a:gd name="T5" fmla="*/ 1110 h 6246"/>
                <a:gd name="T6" fmla="*/ 5136 w 6246"/>
                <a:gd name="T7" fmla="*/ 3165 h 6246"/>
                <a:gd name="T8" fmla="*/ 3081 w 6246"/>
                <a:gd name="T9" fmla="*/ 5136 h 6246"/>
                <a:gd name="T10" fmla="*/ 6224 w 6246"/>
                <a:gd name="T11" fmla="*/ 3429 h 6246"/>
                <a:gd name="T12" fmla="*/ 6217 w 6246"/>
                <a:gd name="T13" fmla="*/ 2752 h 6246"/>
                <a:gd name="T14" fmla="*/ 5692 w 6246"/>
                <a:gd name="T15" fmla="*/ 2626 h 6246"/>
                <a:gd name="T16" fmla="*/ 5576 w 6246"/>
                <a:gd name="T17" fmla="*/ 2217 h 6246"/>
                <a:gd name="T18" fmla="*/ 5961 w 6246"/>
                <a:gd name="T19" fmla="*/ 1837 h 6246"/>
                <a:gd name="T20" fmla="*/ 5804 w 6246"/>
                <a:gd name="T21" fmla="*/ 1536 h 6246"/>
                <a:gd name="T22" fmla="*/ 5616 w 6246"/>
                <a:gd name="T23" fmla="*/ 1254 h 6246"/>
                <a:gd name="T24" fmla="*/ 5098 w 6246"/>
                <a:gd name="T25" fmla="*/ 1409 h 6246"/>
                <a:gd name="T26" fmla="*/ 4795 w 6246"/>
                <a:gd name="T27" fmla="*/ 1111 h 6246"/>
                <a:gd name="T28" fmla="*/ 4938 w 6246"/>
                <a:gd name="T29" fmla="*/ 590 h 6246"/>
                <a:gd name="T30" fmla="*/ 4348 w 6246"/>
                <a:gd name="T31" fmla="*/ 258 h 6246"/>
                <a:gd name="T32" fmla="*/ 3976 w 6246"/>
                <a:gd name="T33" fmla="*/ 651 h 6246"/>
                <a:gd name="T34" fmla="*/ 3565 w 6246"/>
                <a:gd name="T35" fmla="*/ 545 h 6246"/>
                <a:gd name="T36" fmla="*/ 3428 w 6246"/>
                <a:gd name="T37" fmla="*/ 22 h 6246"/>
                <a:gd name="T38" fmla="*/ 2752 w 6246"/>
                <a:gd name="T39" fmla="*/ 30 h 6246"/>
                <a:gd name="T40" fmla="*/ 2625 w 6246"/>
                <a:gd name="T41" fmla="*/ 555 h 6246"/>
                <a:gd name="T42" fmla="*/ 2217 w 6246"/>
                <a:gd name="T43" fmla="*/ 670 h 6246"/>
                <a:gd name="T44" fmla="*/ 1837 w 6246"/>
                <a:gd name="T45" fmla="*/ 286 h 6246"/>
                <a:gd name="T46" fmla="*/ 1536 w 6246"/>
                <a:gd name="T47" fmla="*/ 442 h 6246"/>
                <a:gd name="T48" fmla="*/ 1254 w 6246"/>
                <a:gd name="T49" fmla="*/ 629 h 6246"/>
                <a:gd name="T50" fmla="*/ 1408 w 6246"/>
                <a:gd name="T51" fmla="*/ 1148 h 6246"/>
                <a:gd name="T52" fmla="*/ 1110 w 6246"/>
                <a:gd name="T53" fmla="*/ 1452 h 6246"/>
                <a:gd name="T54" fmla="*/ 590 w 6246"/>
                <a:gd name="T55" fmla="*/ 1309 h 6246"/>
                <a:gd name="T56" fmla="*/ 257 w 6246"/>
                <a:gd name="T57" fmla="*/ 1898 h 6246"/>
                <a:gd name="T58" fmla="*/ 650 w 6246"/>
                <a:gd name="T59" fmla="*/ 2270 h 6246"/>
                <a:gd name="T60" fmla="*/ 545 w 6246"/>
                <a:gd name="T61" fmla="*/ 2681 h 6246"/>
                <a:gd name="T62" fmla="*/ 22 w 6246"/>
                <a:gd name="T63" fmla="*/ 2819 h 6246"/>
                <a:gd name="T64" fmla="*/ 29 w 6246"/>
                <a:gd name="T65" fmla="*/ 3495 h 6246"/>
                <a:gd name="T66" fmla="*/ 555 w 6246"/>
                <a:gd name="T67" fmla="*/ 3620 h 6246"/>
                <a:gd name="T68" fmla="*/ 669 w 6246"/>
                <a:gd name="T69" fmla="*/ 4030 h 6246"/>
                <a:gd name="T70" fmla="*/ 285 w 6246"/>
                <a:gd name="T71" fmla="*/ 4410 h 6246"/>
                <a:gd name="T72" fmla="*/ 441 w 6246"/>
                <a:gd name="T73" fmla="*/ 4710 h 6246"/>
                <a:gd name="T74" fmla="*/ 629 w 6246"/>
                <a:gd name="T75" fmla="*/ 4992 h 6246"/>
                <a:gd name="T76" fmla="*/ 1148 w 6246"/>
                <a:gd name="T77" fmla="*/ 4838 h 6246"/>
                <a:gd name="T78" fmla="*/ 1451 w 6246"/>
                <a:gd name="T79" fmla="*/ 5136 h 6246"/>
                <a:gd name="T80" fmla="*/ 1308 w 6246"/>
                <a:gd name="T81" fmla="*/ 5657 h 6246"/>
                <a:gd name="T82" fmla="*/ 1897 w 6246"/>
                <a:gd name="T83" fmla="*/ 5988 h 6246"/>
                <a:gd name="T84" fmla="*/ 2270 w 6246"/>
                <a:gd name="T85" fmla="*/ 5596 h 6246"/>
                <a:gd name="T86" fmla="*/ 2681 w 6246"/>
                <a:gd name="T87" fmla="*/ 5701 h 6246"/>
                <a:gd name="T88" fmla="*/ 2818 w 6246"/>
                <a:gd name="T89" fmla="*/ 6225 h 6246"/>
                <a:gd name="T90" fmla="*/ 3495 w 6246"/>
                <a:gd name="T91" fmla="*/ 6218 h 6246"/>
                <a:gd name="T92" fmla="*/ 3620 w 6246"/>
                <a:gd name="T93" fmla="*/ 5692 h 6246"/>
                <a:gd name="T94" fmla="*/ 4029 w 6246"/>
                <a:gd name="T95" fmla="*/ 5577 h 6246"/>
                <a:gd name="T96" fmla="*/ 4410 w 6246"/>
                <a:gd name="T97" fmla="*/ 5961 h 6246"/>
                <a:gd name="T98" fmla="*/ 4710 w 6246"/>
                <a:gd name="T99" fmla="*/ 5805 h 6246"/>
                <a:gd name="T100" fmla="*/ 4992 w 6246"/>
                <a:gd name="T101" fmla="*/ 5617 h 6246"/>
                <a:gd name="T102" fmla="*/ 4837 w 6246"/>
                <a:gd name="T103" fmla="*/ 5099 h 6246"/>
                <a:gd name="T104" fmla="*/ 5135 w 6246"/>
                <a:gd name="T105" fmla="*/ 4795 h 6246"/>
                <a:gd name="T106" fmla="*/ 5656 w 6246"/>
                <a:gd name="T107" fmla="*/ 4938 h 6246"/>
                <a:gd name="T108" fmla="*/ 5988 w 6246"/>
                <a:gd name="T109" fmla="*/ 4349 h 6246"/>
                <a:gd name="T110" fmla="*/ 5595 w 6246"/>
                <a:gd name="T111" fmla="*/ 3976 h 6246"/>
                <a:gd name="T112" fmla="*/ 5701 w 6246"/>
                <a:gd name="T113" fmla="*/ 3566 h 6246"/>
                <a:gd name="T114" fmla="*/ 6224 w 6246"/>
                <a:gd name="T115" fmla="*/ 3429 h 6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246" h="6246">
                  <a:moveTo>
                    <a:pt x="3081" y="5136"/>
                  </a:moveTo>
                  <a:cubicBezTo>
                    <a:pt x="1971" y="5113"/>
                    <a:pt x="1087" y="4191"/>
                    <a:pt x="1110" y="3081"/>
                  </a:cubicBezTo>
                  <a:cubicBezTo>
                    <a:pt x="1133" y="1971"/>
                    <a:pt x="2055" y="1087"/>
                    <a:pt x="3165" y="1110"/>
                  </a:cubicBezTo>
                  <a:cubicBezTo>
                    <a:pt x="4275" y="1133"/>
                    <a:pt x="5159" y="2055"/>
                    <a:pt x="5136" y="3165"/>
                  </a:cubicBezTo>
                  <a:cubicBezTo>
                    <a:pt x="5113" y="4275"/>
                    <a:pt x="4191" y="5160"/>
                    <a:pt x="3081" y="5136"/>
                  </a:cubicBezTo>
                  <a:close/>
                  <a:moveTo>
                    <a:pt x="6224" y="3429"/>
                  </a:moveTo>
                  <a:cubicBezTo>
                    <a:pt x="6246" y="3204"/>
                    <a:pt x="6244" y="2978"/>
                    <a:pt x="6217" y="2752"/>
                  </a:cubicBezTo>
                  <a:lnTo>
                    <a:pt x="5692" y="2626"/>
                  </a:lnTo>
                  <a:cubicBezTo>
                    <a:pt x="5665" y="2489"/>
                    <a:pt x="5626" y="2351"/>
                    <a:pt x="5576" y="2217"/>
                  </a:cubicBezTo>
                  <a:lnTo>
                    <a:pt x="5961" y="1837"/>
                  </a:lnTo>
                  <a:cubicBezTo>
                    <a:pt x="5915" y="1735"/>
                    <a:pt x="5863" y="1634"/>
                    <a:pt x="5804" y="1536"/>
                  </a:cubicBezTo>
                  <a:cubicBezTo>
                    <a:pt x="5747" y="1438"/>
                    <a:pt x="5684" y="1344"/>
                    <a:pt x="5616" y="1254"/>
                  </a:cubicBezTo>
                  <a:lnTo>
                    <a:pt x="5098" y="1409"/>
                  </a:lnTo>
                  <a:cubicBezTo>
                    <a:pt x="5004" y="1301"/>
                    <a:pt x="4903" y="1201"/>
                    <a:pt x="4795" y="1111"/>
                  </a:cubicBezTo>
                  <a:lnTo>
                    <a:pt x="4938" y="590"/>
                  </a:lnTo>
                  <a:cubicBezTo>
                    <a:pt x="4753" y="458"/>
                    <a:pt x="4555" y="347"/>
                    <a:pt x="4348" y="258"/>
                  </a:cubicBezTo>
                  <a:lnTo>
                    <a:pt x="3976" y="651"/>
                  </a:lnTo>
                  <a:cubicBezTo>
                    <a:pt x="3842" y="605"/>
                    <a:pt x="3704" y="570"/>
                    <a:pt x="3565" y="545"/>
                  </a:cubicBezTo>
                  <a:lnTo>
                    <a:pt x="3428" y="22"/>
                  </a:lnTo>
                  <a:cubicBezTo>
                    <a:pt x="3204" y="0"/>
                    <a:pt x="2977" y="2"/>
                    <a:pt x="2752" y="30"/>
                  </a:cubicBezTo>
                  <a:lnTo>
                    <a:pt x="2625" y="555"/>
                  </a:lnTo>
                  <a:cubicBezTo>
                    <a:pt x="2487" y="581"/>
                    <a:pt x="2351" y="620"/>
                    <a:pt x="2217" y="670"/>
                  </a:cubicBezTo>
                  <a:lnTo>
                    <a:pt x="1837" y="286"/>
                  </a:lnTo>
                  <a:cubicBezTo>
                    <a:pt x="1735" y="331"/>
                    <a:pt x="1634" y="383"/>
                    <a:pt x="1536" y="442"/>
                  </a:cubicBezTo>
                  <a:cubicBezTo>
                    <a:pt x="1437" y="500"/>
                    <a:pt x="1344" y="563"/>
                    <a:pt x="1254" y="629"/>
                  </a:cubicBezTo>
                  <a:lnTo>
                    <a:pt x="1408" y="1148"/>
                  </a:lnTo>
                  <a:cubicBezTo>
                    <a:pt x="1300" y="1243"/>
                    <a:pt x="1200" y="1344"/>
                    <a:pt x="1110" y="1452"/>
                  </a:cubicBezTo>
                  <a:lnTo>
                    <a:pt x="590" y="1309"/>
                  </a:lnTo>
                  <a:cubicBezTo>
                    <a:pt x="457" y="1494"/>
                    <a:pt x="346" y="1691"/>
                    <a:pt x="257" y="1898"/>
                  </a:cubicBezTo>
                  <a:lnTo>
                    <a:pt x="650" y="2270"/>
                  </a:lnTo>
                  <a:cubicBezTo>
                    <a:pt x="604" y="2404"/>
                    <a:pt x="570" y="2542"/>
                    <a:pt x="545" y="2681"/>
                  </a:cubicBezTo>
                  <a:lnTo>
                    <a:pt x="22" y="2819"/>
                  </a:lnTo>
                  <a:cubicBezTo>
                    <a:pt x="0" y="3043"/>
                    <a:pt x="2" y="3269"/>
                    <a:pt x="29" y="3495"/>
                  </a:cubicBezTo>
                  <a:lnTo>
                    <a:pt x="555" y="3620"/>
                  </a:lnTo>
                  <a:cubicBezTo>
                    <a:pt x="581" y="3759"/>
                    <a:pt x="620" y="3895"/>
                    <a:pt x="669" y="4030"/>
                  </a:cubicBezTo>
                  <a:lnTo>
                    <a:pt x="285" y="4410"/>
                  </a:lnTo>
                  <a:cubicBezTo>
                    <a:pt x="331" y="4512"/>
                    <a:pt x="382" y="4612"/>
                    <a:pt x="441" y="4710"/>
                  </a:cubicBezTo>
                  <a:cubicBezTo>
                    <a:pt x="499" y="4809"/>
                    <a:pt x="562" y="4903"/>
                    <a:pt x="629" y="4992"/>
                  </a:cubicBezTo>
                  <a:lnTo>
                    <a:pt x="1148" y="4838"/>
                  </a:lnTo>
                  <a:cubicBezTo>
                    <a:pt x="1242" y="4946"/>
                    <a:pt x="1344" y="5046"/>
                    <a:pt x="1451" y="5136"/>
                  </a:cubicBezTo>
                  <a:lnTo>
                    <a:pt x="1308" y="5657"/>
                  </a:lnTo>
                  <a:cubicBezTo>
                    <a:pt x="1494" y="5789"/>
                    <a:pt x="1691" y="5900"/>
                    <a:pt x="1897" y="5988"/>
                  </a:cubicBezTo>
                  <a:lnTo>
                    <a:pt x="2270" y="5596"/>
                  </a:lnTo>
                  <a:cubicBezTo>
                    <a:pt x="2404" y="5642"/>
                    <a:pt x="2540" y="5677"/>
                    <a:pt x="2681" y="5701"/>
                  </a:cubicBezTo>
                  <a:lnTo>
                    <a:pt x="2818" y="6225"/>
                  </a:lnTo>
                  <a:cubicBezTo>
                    <a:pt x="3042" y="6246"/>
                    <a:pt x="3269" y="6245"/>
                    <a:pt x="3495" y="6218"/>
                  </a:cubicBezTo>
                  <a:lnTo>
                    <a:pt x="3620" y="5692"/>
                  </a:lnTo>
                  <a:cubicBezTo>
                    <a:pt x="3758" y="5665"/>
                    <a:pt x="3894" y="5627"/>
                    <a:pt x="4029" y="5577"/>
                  </a:cubicBezTo>
                  <a:lnTo>
                    <a:pt x="4410" y="5961"/>
                  </a:lnTo>
                  <a:cubicBezTo>
                    <a:pt x="4511" y="5916"/>
                    <a:pt x="4612" y="5864"/>
                    <a:pt x="4710" y="5805"/>
                  </a:cubicBezTo>
                  <a:cubicBezTo>
                    <a:pt x="4808" y="5747"/>
                    <a:pt x="4902" y="5684"/>
                    <a:pt x="4992" y="5617"/>
                  </a:cubicBezTo>
                  <a:lnTo>
                    <a:pt x="4837" y="5099"/>
                  </a:lnTo>
                  <a:cubicBezTo>
                    <a:pt x="4946" y="5005"/>
                    <a:pt x="5045" y="4903"/>
                    <a:pt x="5135" y="4795"/>
                  </a:cubicBezTo>
                  <a:lnTo>
                    <a:pt x="5656" y="4938"/>
                  </a:lnTo>
                  <a:cubicBezTo>
                    <a:pt x="5789" y="4753"/>
                    <a:pt x="5900" y="4555"/>
                    <a:pt x="5988" y="4349"/>
                  </a:cubicBezTo>
                  <a:lnTo>
                    <a:pt x="5595" y="3976"/>
                  </a:lnTo>
                  <a:cubicBezTo>
                    <a:pt x="5641" y="3843"/>
                    <a:pt x="5677" y="3706"/>
                    <a:pt x="5701" y="3566"/>
                  </a:cubicBezTo>
                  <a:lnTo>
                    <a:pt x="6224" y="3429"/>
                  </a:lnTo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xmlns="" id="{1CCB7F6E-6F82-4D52-B98D-4B1849E19B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2403" y="2601170"/>
              <a:ext cx="1415870" cy="1403752"/>
            </a:xfrm>
            <a:custGeom>
              <a:avLst/>
              <a:gdLst>
                <a:gd name="T0" fmla="*/ 4109 w 8218"/>
                <a:gd name="T1" fmla="*/ 6534 h 8219"/>
                <a:gd name="T2" fmla="*/ 1684 w 8218"/>
                <a:gd name="T3" fmla="*/ 4109 h 8219"/>
                <a:gd name="T4" fmla="*/ 4109 w 8218"/>
                <a:gd name="T5" fmla="*/ 1684 h 8219"/>
                <a:gd name="T6" fmla="*/ 6534 w 8218"/>
                <a:gd name="T7" fmla="*/ 4109 h 8219"/>
                <a:gd name="T8" fmla="*/ 4109 w 8218"/>
                <a:gd name="T9" fmla="*/ 6534 h 8219"/>
                <a:gd name="T10" fmla="*/ 8017 w 8218"/>
                <a:gd name="T11" fmla="*/ 5432 h 8219"/>
                <a:gd name="T12" fmla="*/ 8218 w 8218"/>
                <a:gd name="T13" fmla="*/ 4462 h 8219"/>
                <a:gd name="T14" fmla="*/ 7550 w 8218"/>
                <a:gd name="T15" fmla="*/ 4138 h 8219"/>
                <a:gd name="T16" fmla="*/ 7537 w 8218"/>
                <a:gd name="T17" fmla="*/ 3811 h 8219"/>
                <a:gd name="T18" fmla="*/ 7525 w 8218"/>
                <a:gd name="T19" fmla="*/ 3698 h 8219"/>
                <a:gd name="T20" fmla="*/ 8154 w 8218"/>
                <a:gd name="T21" fmla="*/ 3300 h 8219"/>
                <a:gd name="T22" fmla="*/ 7846 w 8218"/>
                <a:gd name="T23" fmla="*/ 2360 h 8219"/>
                <a:gd name="T24" fmla="*/ 7103 w 8218"/>
                <a:gd name="T25" fmla="*/ 2414 h 8219"/>
                <a:gd name="T26" fmla="*/ 6862 w 8218"/>
                <a:gd name="T27" fmla="*/ 2044 h 8219"/>
                <a:gd name="T28" fmla="*/ 7207 w 8218"/>
                <a:gd name="T29" fmla="*/ 1387 h 8219"/>
                <a:gd name="T30" fmla="*/ 6470 w 8218"/>
                <a:gd name="T31" fmla="*/ 727 h 8219"/>
                <a:gd name="T32" fmla="*/ 5854 w 8218"/>
                <a:gd name="T33" fmla="*/ 1144 h 8219"/>
                <a:gd name="T34" fmla="*/ 5460 w 8218"/>
                <a:gd name="T35" fmla="*/ 944 h 8219"/>
                <a:gd name="T36" fmla="*/ 5431 w 8218"/>
                <a:gd name="T37" fmla="*/ 202 h 8219"/>
                <a:gd name="T38" fmla="*/ 4462 w 8218"/>
                <a:gd name="T39" fmla="*/ 0 h 8219"/>
                <a:gd name="T40" fmla="*/ 4138 w 8218"/>
                <a:gd name="T41" fmla="*/ 669 h 8219"/>
                <a:gd name="T42" fmla="*/ 3811 w 8218"/>
                <a:gd name="T43" fmla="*/ 682 h 8219"/>
                <a:gd name="T44" fmla="*/ 3698 w 8218"/>
                <a:gd name="T45" fmla="*/ 694 h 8219"/>
                <a:gd name="T46" fmla="*/ 3301 w 8218"/>
                <a:gd name="T47" fmla="*/ 64 h 8219"/>
                <a:gd name="T48" fmla="*/ 2360 w 8218"/>
                <a:gd name="T49" fmla="*/ 373 h 8219"/>
                <a:gd name="T50" fmla="*/ 2414 w 8218"/>
                <a:gd name="T51" fmla="*/ 1115 h 8219"/>
                <a:gd name="T52" fmla="*/ 2045 w 8218"/>
                <a:gd name="T53" fmla="*/ 1357 h 8219"/>
                <a:gd name="T54" fmla="*/ 1386 w 8218"/>
                <a:gd name="T55" fmla="*/ 1011 h 8219"/>
                <a:gd name="T56" fmla="*/ 727 w 8218"/>
                <a:gd name="T57" fmla="*/ 1749 h 8219"/>
                <a:gd name="T58" fmla="*/ 1145 w 8218"/>
                <a:gd name="T59" fmla="*/ 2365 h 8219"/>
                <a:gd name="T60" fmla="*/ 944 w 8218"/>
                <a:gd name="T61" fmla="*/ 2758 h 8219"/>
                <a:gd name="T62" fmla="*/ 202 w 8218"/>
                <a:gd name="T63" fmla="*/ 2787 h 8219"/>
                <a:gd name="T64" fmla="*/ 0 w 8218"/>
                <a:gd name="T65" fmla="*/ 3757 h 8219"/>
                <a:gd name="T66" fmla="*/ 669 w 8218"/>
                <a:gd name="T67" fmla="*/ 4081 h 8219"/>
                <a:gd name="T68" fmla="*/ 681 w 8218"/>
                <a:gd name="T69" fmla="*/ 4408 h 8219"/>
                <a:gd name="T70" fmla="*/ 694 w 8218"/>
                <a:gd name="T71" fmla="*/ 4521 h 8219"/>
                <a:gd name="T72" fmla="*/ 65 w 8218"/>
                <a:gd name="T73" fmla="*/ 4918 h 8219"/>
                <a:gd name="T74" fmla="*/ 373 w 8218"/>
                <a:gd name="T75" fmla="*/ 5859 h 8219"/>
                <a:gd name="T76" fmla="*/ 1115 w 8218"/>
                <a:gd name="T77" fmla="*/ 5805 h 8219"/>
                <a:gd name="T78" fmla="*/ 1357 w 8218"/>
                <a:gd name="T79" fmla="*/ 6174 h 8219"/>
                <a:gd name="T80" fmla="*/ 1011 w 8218"/>
                <a:gd name="T81" fmla="*/ 6832 h 8219"/>
                <a:gd name="T82" fmla="*/ 1749 w 8218"/>
                <a:gd name="T83" fmla="*/ 7492 h 8219"/>
                <a:gd name="T84" fmla="*/ 2365 w 8218"/>
                <a:gd name="T85" fmla="*/ 7074 h 8219"/>
                <a:gd name="T86" fmla="*/ 2758 w 8218"/>
                <a:gd name="T87" fmla="*/ 7274 h 8219"/>
                <a:gd name="T88" fmla="*/ 2787 w 8218"/>
                <a:gd name="T89" fmla="*/ 8017 h 8219"/>
                <a:gd name="T90" fmla="*/ 3756 w 8218"/>
                <a:gd name="T91" fmla="*/ 8219 h 8219"/>
                <a:gd name="T92" fmla="*/ 4081 w 8218"/>
                <a:gd name="T93" fmla="*/ 7550 h 8219"/>
                <a:gd name="T94" fmla="*/ 4408 w 8218"/>
                <a:gd name="T95" fmla="*/ 7537 h 8219"/>
                <a:gd name="T96" fmla="*/ 4520 w 8218"/>
                <a:gd name="T97" fmla="*/ 7524 h 8219"/>
                <a:gd name="T98" fmla="*/ 4917 w 8218"/>
                <a:gd name="T99" fmla="*/ 8155 h 8219"/>
                <a:gd name="T100" fmla="*/ 5859 w 8218"/>
                <a:gd name="T101" fmla="*/ 7847 h 8219"/>
                <a:gd name="T102" fmla="*/ 5805 w 8218"/>
                <a:gd name="T103" fmla="*/ 7104 h 8219"/>
                <a:gd name="T104" fmla="*/ 6174 w 8218"/>
                <a:gd name="T105" fmla="*/ 6862 h 8219"/>
                <a:gd name="T106" fmla="*/ 6832 w 8218"/>
                <a:gd name="T107" fmla="*/ 7208 h 8219"/>
                <a:gd name="T108" fmla="*/ 7492 w 8218"/>
                <a:gd name="T109" fmla="*/ 6470 h 8219"/>
                <a:gd name="T110" fmla="*/ 7075 w 8218"/>
                <a:gd name="T111" fmla="*/ 5854 h 8219"/>
                <a:gd name="T112" fmla="*/ 7274 w 8218"/>
                <a:gd name="T113" fmla="*/ 5461 h 8219"/>
                <a:gd name="T114" fmla="*/ 8017 w 8218"/>
                <a:gd name="T115" fmla="*/ 5432 h 8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218" h="8219">
                  <a:moveTo>
                    <a:pt x="4109" y="6534"/>
                  </a:moveTo>
                  <a:cubicBezTo>
                    <a:pt x="2772" y="6534"/>
                    <a:pt x="1684" y="5447"/>
                    <a:pt x="1684" y="4109"/>
                  </a:cubicBezTo>
                  <a:cubicBezTo>
                    <a:pt x="1684" y="2772"/>
                    <a:pt x="2772" y="1684"/>
                    <a:pt x="4109" y="1684"/>
                  </a:cubicBezTo>
                  <a:cubicBezTo>
                    <a:pt x="5446" y="1684"/>
                    <a:pt x="6534" y="2772"/>
                    <a:pt x="6534" y="4109"/>
                  </a:cubicBezTo>
                  <a:cubicBezTo>
                    <a:pt x="6534" y="5447"/>
                    <a:pt x="5446" y="6534"/>
                    <a:pt x="4109" y="6534"/>
                  </a:cubicBezTo>
                  <a:close/>
                  <a:moveTo>
                    <a:pt x="8017" y="5432"/>
                  </a:moveTo>
                  <a:cubicBezTo>
                    <a:pt x="8122" y="5122"/>
                    <a:pt x="8190" y="4797"/>
                    <a:pt x="8218" y="4462"/>
                  </a:cubicBezTo>
                  <a:lnTo>
                    <a:pt x="7550" y="4138"/>
                  </a:lnTo>
                  <a:cubicBezTo>
                    <a:pt x="7551" y="4030"/>
                    <a:pt x="7547" y="3921"/>
                    <a:pt x="7537" y="3811"/>
                  </a:cubicBezTo>
                  <a:cubicBezTo>
                    <a:pt x="7534" y="3773"/>
                    <a:pt x="7529" y="3736"/>
                    <a:pt x="7525" y="3698"/>
                  </a:cubicBezTo>
                  <a:lnTo>
                    <a:pt x="8154" y="3300"/>
                  </a:lnTo>
                  <a:cubicBezTo>
                    <a:pt x="8088" y="2970"/>
                    <a:pt x="7984" y="2655"/>
                    <a:pt x="7846" y="2360"/>
                  </a:cubicBezTo>
                  <a:lnTo>
                    <a:pt x="7103" y="2414"/>
                  </a:lnTo>
                  <a:cubicBezTo>
                    <a:pt x="7031" y="2285"/>
                    <a:pt x="6950" y="2162"/>
                    <a:pt x="6862" y="2044"/>
                  </a:cubicBezTo>
                  <a:lnTo>
                    <a:pt x="7207" y="1387"/>
                  </a:lnTo>
                  <a:cubicBezTo>
                    <a:pt x="6989" y="1138"/>
                    <a:pt x="6741" y="917"/>
                    <a:pt x="6470" y="727"/>
                  </a:cubicBezTo>
                  <a:lnTo>
                    <a:pt x="5854" y="1144"/>
                  </a:lnTo>
                  <a:cubicBezTo>
                    <a:pt x="5728" y="1070"/>
                    <a:pt x="5596" y="1003"/>
                    <a:pt x="5460" y="944"/>
                  </a:cubicBezTo>
                  <a:lnTo>
                    <a:pt x="5431" y="202"/>
                  </a:lnTo>
                  <a:cubicBezTo>
                    <a:pt x="5122" y="97"/>
                    <a:pt x="4796" y="28"/>
                    <a:pt x="4462" y="0"/>
                  </a:cubicBezTo>
                  <a:lnTo>
                    <a:pt x="4138" y="669"/>
                  </a:lnTo>
                  <a:cubicBezTo>
                    <a:pt x="4030" y="668"/>
                    <a:pt x="3921" y="672"/>
                    <a:pt x="3811" y="682"/>
                  </a:cubicBezTo>
                  <a:cubicBezTo>
                    <a:pt x="3772" y="685"/>
                    <a:pt x="3735" y="690"/>
                    <a:pt x="3698" y="694"/>
                  </a:cubicBezTo>
                  <a:lnTo>
                    <a:pt x="3301" y="64"/>
                  </a:lnTo>
                  <a:cubicBezTo>
                    <a:pt x="2970" y="130"/>
                    <a:pt x="2655" y="234"/>
                    <a:pt x="2360" y="373"/>
                  </a:cubicBezTo>
                  <a:lnTo>
                    <a:pt x="2414" y="1115"/>
                  </a:lnTo>
                  <a:cubicBezTo>
                    <a:pt x="2285" y="1188"/>
                    <a:pt x="2161" y="1269"/>
                    <a:pt x="2045" y="1357"/>
                  </a:cubicBezTo>
                  <a:lnTo>
                    <a:pt x="1386" y="1011"/>
                  </a:lnTo>
                  <a:cubicBezTo>
                    <a:pt x="1138" y="1230"/>
                    <a:pt x="916" y="1478"/>
                    <a:pt x="727" y="1749"/>
                  </a:cubicBezTo>
                  <a:lnTo>
                    <a:pt x="1145" y="2365"/>
                  </a:lnTo>
                  <a:cubicBezTo>
                    <a:pt x="1070" y="2491"/>
                    <a:pt x="1002" y="2623"/>
                    <a:pt x="944" y="2758"/>
                  </a:cubicBezTo>
                  <a:lnTo>
                    <a:pt x="202" y="2787"/>
                  </a:lnTo>
                  <a:cubicBezTo>
                    <a:pt x="96" y="3097"/>
                    <a:pt x="28" y="3422"/>
                    <a:pt x="0" y="3757"/>
                  </a:cubicBezTo>
                  <a:lnTo>
                    <a:pt x="669" y="4081"/>
                  </a:lnTo>
                  <a:cubicBezTo>
                    <a:pt x="668" y="4189"/>
                    <a:pt x="672" y="4298"/>
                    <a:pt x="681" y="4408"/>
                  </a:cubicBezTo>
                  <a:cubicBezTo>
                    <a:pt x="685" y="4446"/>
                    <a:pt x="689" y="4483"/>
                    <a:pt x="694" y="4521"/>
                  </a:cubicBezTo>
                  <a:lnTo>
                    <a:pt x="65" y="4918"/>
                  </a:lnTo>
                  <a:cubicBezTo>
                    <a:pt x="131" y="5248"/>
                    <a:pt x="234" y="5564"/>
                    <a:pt x="373" y="5859"/>
                  </a:cubicBezTo>
                  <a:lnTo>
                    <a:pt x="1115" y="5805"/>
                  </a:lnTo>
                  <a:cubicBezTo>
                    <a:pt x="1188" y="5933"/>
                    <a:pt x="1269" y="6057"/>
                    <a:pt x="1357" y="6174"/>
                  </a:cubicBezTo>
                  <a:lnTo>
                    <a:pt x="1011" y="6832"/>
                  </a:lnTo>
                  <a:cubicBezTo>
                    <a:pt x="1229" y="7081"/>
                    <a:pt x="1478" y="7302"/>
                    <a:pt x="1749" y="7492"/>
                  </a:cubicBezTo>
                  <a:lnTo>
                    <a:pt x="2365" y="7074"/>
                  </a:lnTo>
                  <a:cubicBezTo>
                    <a:pt x="2491" y="7149"/>
                    <a:pt x="2622" y="7216"/>
                    <a:pt x="2758" y="7274"/>
                  </a:cubicBezTo>
                  <a:lnTo>
                    <a:pt x="2787" y="8017"/>
                  </a:lnTo>
                  <a:cubicBezTo>
                    <a:pt x="3097" y="8122"/>
                    <a:pt x="3421" y="8191"/>
                    <a:pt x="3756" y="8219"/>
                  </a:cubicBezTo>
                  <a:lnTo>
                    <a:pt x="4081" y="7550"/>
                  </a:lnTo>
                  <a:cubicBezTo>
                    <a:pt x="4189" y="7551"/>
                    <a:pt x="4298" y="7547"/>
                    <a:pt x="4408" y="7537"/>
                  </a:cubicBezTo>
                  <a:cubicBezTo>
                    <a:pt x="4446" y="7534"/>
                    <a:pt x="4483" y="7529"/>
                    <a:pt x="4520" y="7524"/>
                  </a:cubicBezTo>
                  <a:lnTo>
                    <a:pt x="4917" y="8155"/>
                  </a:lnTo>
                  <a:cubicBezTo>
                    <a:pt x="5249" y="8089"/>
                    <a:pt x="5564" y="7985"/>
                    <a:pt x="5859" y="7847"/>
                  </a:cubicBezTo>
                  <a:lnTo>
                    <a:pt x="5805" y="7104"/>
                  </a:lnTo>
                  <a:cubicBezTo>
                    <a:pt x="5933" y="7030"/>
                    <a:pt x="6057" y="6950"/>
                    <a:pt x="6174" y="6862"/>
                  </a:cubicBezTo>
                  <a:lnTo>
                    <a:pt x="6832" y="7208"/>
                  </a:lnTo>
                  <a:cubicBezTo>
                    <a:pt x="7080" y="6989"/>
                    <a:pt x="7302" y="6741"/>
                    <a:pt x="7492" y="6470"/>
                  </a:cubicBezTo>
                  <a:lnTo>
                    <a:pt x="7075" y="5854"/>
                  </a:lnTo>
                  <a:cubicBezTo>
                    <a:pt x="7149" y="5728"/>
                    <a:pt x="7216" y="5596"/>
                    <a:pt x="7274" y="5461"/>
                  </a:cubicBezTo>
                  <a:lnTo>
                    <a:pt x="8017" y="5432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xmlns="" id="{88E4190C-9B60-494F-9864-80100C9EAA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9429" y="1287616"/>
              <a:ext cx="1517688" cy="1517688"/>
            </a:xfrm>
            <a:custGeom>
              <a:avLst/>
              <a:gdLst>
                <a:gd name="T0" fmla="*/ 3081 w 6246"/>
                <a:gd name="T1" fmla="*/ 5136 h 6246"/>
                <a:gd name="T2" fmla="*/ 1110 w 6246"/>
                <a:gd name="T3" fmla="*/ 3081 h 6246"/>
                <a:gd name="T4" fmla="*/ 3165 w 6246"/>
                <a:gd name="T5" fmla="*/ 1110 h 6246"/>
                <a:gd name="T6" fmla="*/ 5136 w 6246"/>
                <a:gd name="T7" fmla="*/ 3165 h 6246"/>
                <a:gd name="T8" fmla="*/ 3081 w 6246"/>
                <a:gd name="T9" fmla="*/ 5136 h 6246"/>
                <a:gd name="T10" fmla="*/ 6224 w 6246"/>
                <a:gd name="T11" fmla="*/ 3429 h 6246"/>
                <a:gd name="T12" fmla="*/ 6217 w 6246"/>
                <a:gd name="T13" fmla="*/ 2752 h 6246"/>
                <a:gd name="T14" fmla="*/ 5692 w 6246"/>
                <a:gd name="T15" fmla="*/ 2626 h 6246"/>
                <a:gd name="T16" fmla="*/ 5576 w 6246"/>
                <a:gd name="T17" fmla="*/ 2217 h 6246"/>
                <a:gd name="T18" fmla="*/ 5961 w 6246"/>
                <a:gd name="T19" fmla="*/ 1837 h 6246"/>
                <a:gd name="T20" fmla="*/ 5804 w 6246"/>
                <a:gd name="T21" fmla="*/ 1536 h 6246"/>
                <a:gd name="T22" fmla="*/ 5616 w 6246"/>
                <a:gd name="T23" fmla="*/ 1254 h 6246"/>
                <a:gd name="T24" fmla="*/ 5098 w 6246"/>
                <a:gd name="T25" fmla="*/ 1409 h 6246"/>
                <a:gd name="T26" fmla="*/ 4795 w 6246"/>
                <a:gd name="T27" fmla="*/ 1111 h 6246"/>
                <a:gd name="T28" fmla="*/ 4938 w 6246"/>
                <a:gd name="T29" fmla="*/ 590 h 6246"/>
                <a:gd name="T30" fmla="*/ 4348 w 6246"/>
                <a:gd name="T31" fmla="*/ 258 h 6246"/>
                <a:gd name="T32" fmla="*/ 3976 w 6246"/>
                <a:gd name="T33" fmla="*/ 651 h 6246"/>
                <a:gd name="T34" fmla="*/ 3565 w 6246"/>
                <a:gd name="T35" fmla="*/ 545 h 6246"/>
                <a:gd name="T36" fmla="*/ 3428 w 6246"/>
                <a:gd name="T37" fmla="*/ 22 h 6246"/>
                <a:gd name="T38" fmla="*/ 2752 w 6246"/>
                <a:gd name="T39" fmla="*/ 30 h 6246"/>
                <a:gd name="T40" fmla="*/ 2625 w 6246"/>
                <a:gd name="T41" fmla="*/ 555 h 6246"/>
                <a:gd name="T42" fmla="*/ 2217 w 6246"/>
                <a:gd name="T43" fmla="*/ 670 h 6246"/>
                <a:gd name="T44" fmla="*/ 1837 w 6246"/>
                <a:gd name="T45" fmla="*/ 286 h 6246"/>
                <a:gd name="T46" fmla="*/ 1536 w 6246"/>
                <a:gd name="T47" fmla="*/ 442 h 6246"/>
                <a:gd name="T48" fmla="*/ 1254 w 6246"/>
                <a:gd name="T49" fmla="*/ 629 h 6246"/>
                <a:gd name="T50" fmla="*/ 1408 w 6246"/>
                <a:gd name="T51" fmla="*/ 1148 h 6246"/>
                <a:gd name="T52" fmla="*/ 1110 w 6246"/>
                <a:gd name="T53" fmla="*/ 1452 h 6246"/>
                <a:gd name="T54" fmla="*/ 590 w 6246"/>
                <a:gd name="T55" fmla="*/ 1309 h 6246"/>
                <a:gd name="T56" fmla="*/ 257 w 6246"/>
                <a:gd name="T57" fmla="*/ 1898 h 6246"/>
                <a:gd name="T58" fmla="*/ 650 w 6246"/>
                <a:gd name="T59" fmla="*/ 2270 h 6246"/>
                <a:gd name="T60" fmla="*/ 545 w 6246"/>
                <a:gd name="T61" fmla="*/ 2681 h 6246"/>
                <a:gd name="T62" fmla="*/ 22 w 6246"/>
                <a:gd name="T63" fmla="*/ 2819 h 6246"/>
                <a:gd name="T64" fmla="*/ 29 w 6246"/>
                <a:gd name="T65" fmla="*/ 3495 h 6246"/>
                <a:gd name="T66" fmla="*/ 555 w 6246"/>
                <a:gd name="T67" fmla="*/ 3620 h 6246"/>
                <a:gd name="T68" fmla="*/ 669 w 6246"/>
                <a:gd name="T69" fmla="*/ 4030 h 6246"/>
                <a:gd name="T70" fmla="*/ 285 w 6246"/>
                <a:gd name="T71" fmla="*/ 4410 h 6246"/>
                <a:gd name="T72" fmla="*/ 441 w 6246"/>
                <a:gd name="T73" fmla="*/ 4710 h 6246"/>
                <a:gd name="T74" fmla="*/ 629 w 6246"/>
                <a:gd name="T75" fmla="*/ 4992 h 6246"/>
                <a:gd name="T76" fmla="*/ 1148 w 6246"/>
                <a:gd name="T77" fmla="*/ 4838 h 6246"/>
                <a:gd name="T78" fmla="*/ 1451 w 6246"/>
                <a:gd name="T79" fmla="*/ 5136 h 6246"/>
                <a:gd name="T80" fmla="*/ 1308 w 6246"/>
                <a:gd name="T81" fmla="*/ 5657 h 6246"/>
                <a:gd name="T82" fmla="*/ 1897 w 6246"/>
                <a:gd name="T83" fmla="*/ 5988 h 6246"/>
                <a:gd name="T84" fmla="*/ 2270 w 6246"/>
                <a:gd name="T85" fmla="*/ 5596 h 6246"/>
                <a:gd name="T86" fmla="*/ 2681 w 6246"/>
                <a:gd name="T87" fmla="*/ 5701 h 6246"/>
                <a:gd name="T88" fmla="*/ 2818 w 6246"/>
                <a:gd name="T89" fmla="*/ 6225 h 6246"/>
                <a:gd name="T90" fmla="*/ 3495 w 6246"/>
                <a:gd name="T91" fmla="*/ 6218 h 6246"/>
                <a:gd name="T92" fmla="*/ 3620 w 6246"/>
                <a:gd name="T93" fmla="*/ 5692 h 6246"/>
                <a:gd name="T94" fmla="*/ 4029 w 6246"/>
                <a:gd name="T95" fmla="*/ 5577 h 6246"/>
                <a:gd name="T96" fmla="*/ 4410 w 6246"/>
                <a:gd name="T97" fmla="*/ 5961 h 6246"/>
                <a:gd name="T98" fmla="*/ 4710 w 6246"/>
                <a:gd name="T99" fmla="*/ 5805 h 6246"/>
                <a:gd name="T100" fmla="*/ 4992 w 6246"/>
                <a:gd name="T101" fmla="*/ 5617 h 6246"/>
                <a:gd name="T102" fmla="*/ 4837 w 6246"/>
                <a:gd name="T103" fmla="*/ 5099 h 6246"/>
                <a:gd name="T104" fmla="*/ 5135 w 6246"/>
                <a:gd name="T105" fmla="*/ 4795 h 6246"/>
                <a:gd name="T106" fmla="*/ 5656 w 6246"/>
                <a:gd name="T107" fmla="*/ 4938 h 6246"/>
                <a:gd name="T108" fmla="*/ 5988 w 6246"/>
                <a:gd name="T109" fmla="*/ 4349 h 6246"/>
                <a:gd name="T110" fmla="*/ 5595 w 6246"/>
                <a:gd name="T111" fmla="*/ 3976 h 6246"/>
                <a:gd name="T112" fmla="*/ 5701 w 6246"/>
                <a:gd name="T113" fmla="*/ 3566 h 6246"/>
                <a:gd name="T114" fmla="*/ 6224 w 6246"/>
                <a:gd name="T115" fmla="*/ 3429 h 6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246" h="6246">
                  <a:moveTo>
                    <a:pt x="3081" y="5136"/>
                  </a:moveTo>
                  <a:cubicBezTo>
                    <a:pt x="1971" y="5113"/>
                    <a:pt x="1087" y="4191"/>
                    <a:pt x="1110" y="3081"/>
                  </a:cubicBezTo>
                  <a:cubicBezTo>
                    <a:pt x="1133" y="1971"/>
                    <a:pt x="2055" y="1087"/>
                    <a:pt x="3165" y="1110"/>
                  </a:cubicBezTo>
                  <a:cubicBezTo>
                    <a:pt x="4275" y="1133"/>
                    <a:pt x="5159" y="2055"/>
                    <a:pt x="5136" y="3165"/>
                  </a:cubicBezTo>
                  <a:cubicBezTo>
                    <a:pt x="5113" y="4275"/>
                    <a:pt x="4191" y="5160"/>
                    <a:pt x="3081" y="5136"/>
                  </a:cubicBezTo>
                  <a:close/>
                  <a:moveTo>
                    <a:pt x="6224" y="3429"/>
                  </a:moveTo>
                  <a:cubicBezTo>
                    <a:pt x="6246" y="3204"/>
                    <a:pt x="6244" y="2978"/>
                    <a:pt x="6217" y="2752"/>
                  </a:cubicBezTo>
                  <a:lnTo>
                    <a:pt x="5692" y="2626"/>
                  </a:lnTo>
                  <a:cubicBezTo>
                    <a:pt x="5665" y="2489"/>
                    <a:pt x="5626" y="2351"/>
                    <a:pt x="5576" y="2217"/>
                  </a:cubicBezTo>
                  <a:lnTo>
                    <a:pt x="5961" y="1837"/>
                  </a:lnTo>
                  <a:cubicBezTo>
                    <a:pt x="5915" y="1735"/>
                    <a:pt x="5863" y="1634"/>
                    <a:pt x="5804" y="1536"/>
                  </a:cubicBezTo>
                  <a:cubicBezTo>
                    <a:pt x="5747" y="1438"/>
                    <a:pt x="5684" y="1344"/>
                    <a:pt x="5616" y="1254"/>
                  </a:cubicBezTo>
                  <a:lnTo>
                    <a:pt x="5098" y="1409"/>
                  </a:lnTo>
                  <a:cubicBezTo>
                    <a:pt x="5004" y="1301"/>
                    <a:pt x="4903" y="1201"/>
                    <a:pt x="4795" y="1111"/>
                  </a:cubicBezTo>
                  <a:lnTo>
                    <a:pt x="4938" y="590"/>
                  </a:lnTo>
                  <a:cubicBezTo>
                    <a:pt x="4753" y="458"/>
                    <a:pt x="4555" y="347"/>
                    <a:pt x="4348" y="258"/>
                  </a:cubicBezTo>
                  <a:lnTo>
                    <a:pt x="3976" y="651"/>
                  </a:lnTo>
                  <a:cubicBezTo>
                    <a:pt x="3842" y="605"/>
                    <a:pt x="3704" y="570"/>
                    <a:pt x="3565" y="545"/>
                  </a:cubicBezTo>
                  <a:lnTo>
                    <a:pt x="3428" y="22"/>
                  </a:lnTo>
                  <a:cubicBezTo>
                    <a:pt x="3204" y="0"/>
                    <a:pt x="2977" y="2"/>
                    <a:pt x="2752" y="30"/>
                  </a:cubicBezTo>
                  <a:lnTo>
                    <a:pt x="2625" y="555"/>
                  </a:lnTo>
                  <a:cubicBezTo>
                    <a:pt x="2487" y="581"/>
                    <a:pt x="2351" y="620"/>
                    <a:pt x="2217" y="670"/>
                  </a:cubicBezTo>
                  <a:lnTo>
                    <a:pt x="1837" y="286"/>
                  </a:lnTo>
                  <a:cubicBezTo>
                    <a:pt x="1735" y="331"/>
                    <a:pt x="1634" y="383"/>
                    <a:pt x="1536" y="442"/>
                  </a:cubicBezTo>
                  <a:cubicBezTo>
                    <a:pt x="1437" y="500"/>
                    <a:pt x="1344" y="563"/>
                    <a:pt x="1254" y="629"/>
                  </a:cubicBezTo>
                  <a:lnTo>
                    <a:pt x="1408" y="1148"/>
                  </a:lnTo>
                  <a:cubicBezTo>
                    <a:pt x="1300" y="1243"/>
                    <a:pt x="1200" y="1344"/>
                    <a:pt x="1110" y="1452"/>
                  </a:cubicBezTo>
                  <a:lnTo>
                    <a:pt x="590" y="1309"/>
                  </a:lnTo>
                  <a:cubicBezTo>
                    <a:pt x="457" y="1494"/>
                    <a:pt x="346" y="1691"/>
                    <a:pt x="257" y="1898"/>
                  </a:cubicBezTo>
                  <a:lnTo>
                    <a:pt x="650" y="2270"/>
                  </a:lnTo>
                  <a:cubicBezTo>
                    <a:pt x="604" y="2404"/>
                    <a:pt x="570" y="2542"/>
                    <a:pt x="545" y="2681"/>
                  </a:cubicBezTo>
                  <a:lnTo>
                    <a:pt x="22" y="2819"/>
                  </a:lnTo>
                  <a:cubicBezTo>
                    <a:pt x="0" y="3043"/>
                    <a:pt x="2" y="3269"/>
                    <a:pt x="29" y="3495"/>
                  </a:cubicBezTo>
                  <a:lnTo>
                    <a:pt x="555" y="3620"/>
                  </a:lnTo>
                  <a:cubicBezTo>
                    <a:pt x="581" y="3759"/>
                    <a:pt x="620" y="3895"/>
                    <a:pt x="669" y="4030"/>
                  </a:cubicBezTo>
                  <a:lnTo>
                    <a:pt x="285" y="4410"/>
                  </a:lnTo>
                  <a:cubicBezTo>
                    <a:pt x="331" y="4512"/>
                    <a:pt x="382" y="4612"/>
                    <a:pt x="441" y="4710"/>
                  </a:cubicBezTo>
                  <a:cubicBezTo>
                    <a:pt x="499" y="4809"/>
                    <a:pt x="562" y="4903"/>
                    <a:pt x="629" y="4992"/>
                  </a:cubicBezTo>
                  <a:lnTo>
                    <a:pt x="1148" y="4838"/>
                  </a:lnTo>
                  <a:cubicBezTo>
                    <a:pt x="1242" y="4946"/>
                    <a:pt x="1344" y="5046"/>
                    <a:pt x="1451" y="5136"/>
                  </a:cubicBezTo>
                  <a:lnTo>
                    <a:pt x="1308" y="5657"/>
                  </a:lnTo>
                  <a:cubicBezTo>
                    <a:pt x="1494" y="5789"/>
                    <a:pt x="1691" y="5900"/>
                    <a:pt x="1897" y="5988"/>
                  </a:cubicBezTo>
                  <a:lnTo>
                    <a:pt x="2270" y="5596"/>
                  </a:lnTo>
                  <a:cubicBezTo>
                    <a:pt x="2404" y="5642"/>
                    <a:pt x="2540" y="5677"/>
                    <a:pt x="2681" y="5701"/>
                  </a:cubicBezTo>
                  <a:lnTo>
                    <a:pt x="2818" y="6225"/>
                  </a:lnTo>
                  <a:cubicBezTo>
                    <a:pt x="3042" y="6246"/>
                    <a:pt x="3269" y="6245"/>
                    <a:pt x="3495" y="6218"/>
                  </a:cubicBezTo>
                  <a:lnTo>
                    <a:pt x="3620" y="5692"/>
                  </a:lnTo>
                  <a:cubicBezTo>
                    <a:pt x="3758" y="5665"/>
                    <a:pt x="3894" y="5627"/>
                    <a:pt x="4029" y="5577"/>
                  </a:cubicBezTo>
                  <a:lnTo>
                    <a:pt x="4410" y="5961"/>
                  </a:lnTo>
                  <a:cubicBezTo>
                    <a:pt x="4511" y="5916"/>
                    <a:pt x="4612" y="5864"/>
                    <a:pt x="4710" y="5805"/>
                  </a:cubicBezTo>
                  <a:cubicBezTo>
                    <a:pt x="4808" y="5747"/>
                    <a:pt x="4902" y="5684"/>
                    <a:pt x="4992" y="5617"/>
                  </a:cubicBezTo>
                  <a:lnTo>
                    <a:pt x="4837" y="5099"/>
                  </a:lnTo>
                  <a:cubicBezTo>
                    <a:pt x="4946" y="5005"/>
                    <a:pt x="5045" y="4903"/>
                    <a:pt x="5135" y="4795"/>
                  </a:cubicBezTo>
                  <a:lnTo>
                    <a:pt x="5656" y="4938"/>
                  </a:lnTo>
                  <a:cubicBezTo>
                    <a:pt x="5789" y="4753"/>
                    <a:pt x="5900" y="4555"/>
                    <a:pt x="5988" y="4349"/>
                  </a:cubicBezTo>
                  <a:lnTo>
                    <a:pt x="5595" y="3976"/>
                  </a:lnTo>
                  <a:cubicBezTo>
                    <a:pt x="5641" y="3843"/>
                    <a:pt x="5677" y="3706"/>
                    <a:pt x="5701" y="3566"/>
                  </a:cubicBezTo>
                  <a:lnTo>
                    <a:pt x="6224" y="3429"/>
                  </a:lnTo>
                </a:path>
              </a:pathLst>
            </a:cu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5260519" y="2721442"/>
            <a:ext cx="3211460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950" dirty="0">
                <a:latin typeface="Waffle Regular" panose="02000000000000000000" pitchFamily="50" charset="0"/>
                <a:cs typeface="Waffle Regular" panose="02000000000000000000" pitchFamily="50" charset="0"/>
              </a:rPr>
              <a:t>ประเมินความสำคัญของแต่ละฟังก์ชัน โดยพิจารณาจาก</a:t>
            </a:r>
          </a:p>
          <a:p>
            <a:r>
              <a:rPr lang="th-TH" sz="1950" dirty="0">
                <a:latin typeface="Waffle Regular" panose="02000000000000000000" pitchFamily="50" charset="0"/>
                <a:cs typeface="Waffle Regular" panose="02000000000000000000" pitchFamily="50" charset="0"/>
              </a:rPr>
              <a:t>สิ่งที่ผู้ใช้คาดหวังจากระบบ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88150" y="1147228"/>
            <a:ext cx="281895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000" b="1" dirty="0">
                <a:solidFill>
                  <a:srgbClr val="333333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1. </a:t>
            </a:r>
            <a:r>
              <a:rPr lang="th-TH" sz="2400" b="1" dirty="0">
                <a:solidFill>
                  <a:srgbClr val="333333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วิเคราะห์การทำงานของระบบ</a:t>
            </a:r>
            <a:endParaRPr lang="th-TH" sz="2400" b="1" dirty="0">
              <a:solidFill>
                <a:srgbClr val="333333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65865" y="2317402"/>
            <a:ext cx="315980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000" b="1" dirty="0">
                <a:solidFill>
                  <a:srgbClr val="725116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2. </a:t>
            </a:r>
            <a:r>
              <a:rPr lang="th-TH" sz="2400" b="1" dirty="0">
                <a:solidFill>
                  <a:srgbClr val="725116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ประเมินความสำคัญของแต่ละฟังก์ชัน</a:t>
            </a:r>
            <a:endParaRPr lang="th-TH" sz="2400" b="1" dirty="0">
              <a:solidFill>
                <a:srgbClr val="725116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27744" y="3289031"/>
            <a:ext cx="23879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000" b="1" dirty="0">
                <a:solidFill>
                  <a:srgbClr val="29555D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3. </a:t>
            </a:r>
            <a:r>
              <a:rPr lang="th-TH" sz="2400" b="1" dirty="0">
                <a:solidFill>
                  <a:srgbClr val="29555D"/>
                </a:solidFill>
                <a:latin typeface="Waffle Regular" panose="02000000000000000000" pitchFamily="50" charset="0"/>
                <a:cs typeface="Waffle Regular" panose="02000000000000000000" pitchFamily="50" charset="0"/>
              </a:rPr>
              <a:t>สรุปผลการวิเคราะห์</a:t>
            </a:r>
            <a:endParaRPr lang="th-TH" sz="2400" b="1" dirty="0">
              <a:solidFill>
                <a:srgbClr val="29555D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06485" y="1533908"/>
            <a:ext cx="3212818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th-TH" sz="1950" dirty="0">
                <a:latin typeface="Waffle Regular" panose="02000000000000000000" pitchFamily="50" charset="0"/>
                <a:cs typeface="Waffle Regular" panose="02000000000000000000" pitchFamily="50" charset="0"/>
              </a:rPr>
              <a:t>หาจุดประสงค์ในการทำงานเพื่ออะไร ควรมีฟังก์ชันอะไร และแต่ละฟังก์ชันมีการทำงานอย่างไรบ้าง 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091541" y="3717678"/>
            <a:ext cx="277147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950" dirty="0">
                <a:latin typeface="Waffle Regular" panose="02000000000000000000" pitchFamily="50" charset="0"/>
                <a:cs typeface="Waffle Regular" panose="02000000000000000000" pitchFamily="50" charset="0"/>
              </a:rPr>
              <a:t>เลือกฟังก์ชันที่มีความสำคัญ และตรงตามวัตถุประสงค์ของระบบมากที่สุด </a:t>
            </a:r>
          </a:p>
        </p:txBody>
      </p:sp>
      <p:sp>
        <p:nvSpPr>
          <p:cNvPr id="35" name="Oval 34"/>
          <p:cNvSpPr/>
          <p:nvPr/>
        </p:nvSpPr>
        <p:spPr>
          <a:xfrm>
            <a:off x="3785709" y="1402329"/>
            <a:ext cx="589846" cy="6648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050"/>
          </a:p>
        </p:txBody>
      </p:sp>
      <p:sp>
        <p:nvSpPr>
          <p:cNvPr id="36" name="Oval 35"/>
          <p:cNvSpPr/>
          <p:nvPr/>
        </p:nvSpPr>
        <p:spPr>
          <a:xfrm>
            <a:off x="3179018" y="2431543"/>
            <a:ext cx="707745" cy="70783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050"/>
          </a:p>
        </p:txBody>
      </p:sp>
      <p:sp>
        <p:nvSpPr>
          <p:cNvPr id="37" name="Oval 36"/>
          <p:cNvSpPr/>
          <p:nvPr/>
        </p:nvSpPr>
        <p:spPr>
          <a:xfrm>
            <a:off x="3728548" y="3437036"/>
            <a:ext cx="781640" cy="7727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050"/>
          </a:p>
        </p:txBody>
      </p:sp>
      <p:cxnSp>
        <p:nvCxnSpPr>
          <p:cNvPr id="40" name="Straight Connector 39"/>
          <p:cNvCxnSpPr/>
          <p:nvPr/>
        </p:nvCxnSpPr>
        <p:spPr>
          <a:xfrm>
            <a:off x="343631" y="1544429"/>
            <a:ext cx="3384917" cy="0"/>
          </a:xfrm>
          <a:prstGeom prst="line">
            <a:avLst/>
          </a:prstGeom>
          <a:ln w="28575">
            <a:solidFill>
              <a:srgbClr val="33333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659438" y="3705085"/>
            <a:ext cx="3008302" cy="12593"/>
          </a:xfrm>
          <a:prstGeom prst="line">
            <a:avLst/>
          </a:prstGeom>
          <a:ln w="28575">
            <a:solidFill>
              <a:srgbClr val="29555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6" name="Google Shape;493;p38"/>
          <p:cNvGrpSpPr/>
          <p:nvPr/>
        </p:nvGrpSpPr>
        <p:grpSpPr>
          <a:xfrm>
            <a:off x="3911948" y="1438501"/>
            <a:ext cx="496669" cy="507446"/>
            <a:chOff x="5970800" y="1619250"/>
            <a:chExt cx="428650" cy="456725"/>
          </a:xfrm>
          <a:solidFill>
            <a:srgbClr val="333333"/>
          </a:solidFill>
        </p:grpSpPr>
        <p:sp>
          <p:nvSpPr>
            <p:cNvPr id="47" name="Google Shape;494;p38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48" name="Google Shape;495;p38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49" name="Google Shape;496;p38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0" name="Google Shape;497;p3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1" name="Google Shape;498;p38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55" name="Google Shape;490;p38"/>
          <p:cNvGrpSpPr/>
          <p:nvPr/>
        </p:nvGrpSpPr>
        <p:grpSpPr>
          <a:xfrm>
            <a:off x="3877494" y="3577707"/>
            <a:ext cx="463500" cy="501002"/>
            <a:chOff x="5297950" y="1632050"/>
            <a:chExt cx="426200" cy="431100"/>
          </a:xfrm>
          <a:solidFill>
            <a:srgbClr val="29555D"/>
          </a:solidFill>
        </p:grpSpPr>
        <p:sp>
          <p:nvSpPr>
            <p:cNvPr id="56" name="Google Shape;491;p38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7" name="Google Shape;492;p38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58" name="Google Shape;568;p38"/>
          <p:cNvGrpSpPr/>
          <p:nvPr/>
        </p:nvGrpSpPr>
        <p:grpSpPr>
          <a:xfrm>
            <a:off x="3282638" y="2512584"/>
            <a:ext cx="546912" cy="528331"/>
            <a:chOff x="1996404" y="3685732"/>
            <a:chExt cx="399655" cy="419728"/>
          </a:xfrm>
          <a:solidFill>
            <a:srgbClr val="725116"/>
          </a:solidFill>
        </p:grpSpPr>
        <p:sp>
          <p:nvSpPr>
            <p:cNvPr id="59" name="Google Shape;569;p38"/>
            <p:cNvSpPr/>
            <p:nvPr/>
          </p:nvSpPr>
          <p:spPr>
            <a:xfrm>
              <a:off x="1996404" y="3729334"/>
              <a:ext cx="376150" cy="376126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60" name="Google Shape;570;p38"/>
            <p:cNvSpPr/>
            <p:nvPr/>
          </p:nvSpPr>
          <p:spPr>
            <a:xfrm>
              <a:off x="2207984" y="3793259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61" name="Google Shape;571;p38"/>
            <p:cNvSpPr/>
            <p:nvPr/>
          </p:nvSpPr>
          <p:spPr>
            <a:xfrm>
              <a:off x="2200838" y="3685732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69" name="Oval 68"/>
          <p:cNvSpPr/>
          <p:nvPr/>
        </p:nvSpPr>
        <p:spPr>
          <a:xfrm>
            <a:off x="8035585" y="2655968"/>
            <a:ext cx="125495" cy="119635"/>
          </a:xfrm>
          <a:prstGeom prst="ellipse">
            <a:avLst/>
          </a:prstGeom>
          <a:solidFill>
            <a:srgbClr val="7251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050"/>
          </a:p>
        </p:txBody>
      </p:sp>
      <p:sp>
        <p:nvSpPr>
          <p:cNvPr id="70" name="Oval 69"/>
          <p:cNvSpPr/>
          <p:nvPr/>
        </p:nvSpPr>
        <p:spPr>
          <a:xfrm>
            <a:off x="279130" y="1476451"/>
            <a:ext cx="125495" cy="119635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050"/>
          </a:p>
        </p:txBody>
      </p:sp>
      <p:sp>
        <p:nvSpPr>
          <p:cNvPr id="71" name="Oval 70"/>
          <p:cNvSpPr/>
          <p:nvPr/>
        </p:nvSpPr>
        <p:spPr>
          <a:xfrm>
            <a:off x="592405" y="3651564"/>
            <a:ext cx="125495" cy="119635"/>
          </a:xfrm>
          <a:prstGeom prst="ellipse">
            <a:avLst/>
          </a:prstGeom>
          <a:solidFill>
            <a:srgbClr val="2955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050"/>
          </a:p>
        </p:txBody>
      </p:sp>
      <p:sp>
        <p:nvSpPr>
          <p:cNvPr id="72" name="Rectangle 71"/>
          <p:cNvSpPr/>
          <p:nvPr/>
        </p:nvSpPr>
        <p:spPr>
          <a:xfrm>
            <a:off x="5161306" y="631096"/>
            <a:ext cx="406393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r">
              <a:spcBef>
                <a:spcPts val="600"/>
              </a:spcBef>
              <a:defRPr/>
            </a:pPr>
            <a:r>
              <a:rPr lang="th-TH" sz="6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affle Light" panose="02000000000000000000" pitchFamily="50" charset="0"/>
                <a:ea typeface="Oswald"/>
                <a:cs typeface="Waffle Light" panose="02000000000000000000" pitchFamily="50" charset="0"/>
                <a:sym typeface="Oswald"/>
              </a:rPr>
              <a:t>ฟังก์ชันหลักของระบบ </a:t>
            </a:r>
            <a:endParaRPr lang="en" sz="6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affle Light" panose="02000000000000000000" pitchFamily="50" charset="0"/>
              <a:ea typeface="Oswald"/>
              <a:cs typeface="Waffle Light" panose="02000000000000000000" pitchFamily="50" charset="0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78510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2" grpId="0"/>
      <p:bldP spid="23" grpId="0"/>
      <p:bldP spid="28" grpId="0"/>
      <p:bldP spid="30" grpId="0"/>
      <p:bldP spid="33" grpId="0"/>
      <p:bldP spid="22" grpId="0"/>
      <p:bldP spid="34" grpId="0"/>
      <p:bldP spid="35" grpId="0" animBg="1"/>
      <p:bldP spid="36" grpId="0" animBg="1"/>
      <p:bldP spid="37" grpId="0" animBg="1"/>
      <p:bldP spid="69" grpId="0" animBg="1"/>
      <p:bldP spid="70" grpId="0" animBg="1"/>
      <p:bldP spid="71" grpId="0" animBg="1"/>
      <p:bldP spid="72" grpId="0"/>
    </p:bldLst>
  </p:timing>
</p:sld>
</file>

<file path=ppt/theme/theme1.xml><?xml version="1.0" encoding="utf-8"?>
<a:theme xmlns:a="http://schemas.openxmlformats.org/drawingml/2006/main" name="Wolse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</TotalTime>
  <Words>1325</Words>
  <Application>Microsoft Office PowerPoint</Application>
  <PresentationFormat>นำเสนอทางหน้าจอ (16:9)</PresentationFormat>
  <Paragraphs>197</Paragraphs>
  <Slides>22</Slides>
  <Notes>16</Notes>
  <HiddenSlides>0</HiddenSlides>
  <MMClips>0</MMClips>
  <ScaleCrop>false</ScaleCrop>
  <HeadingPairs>
    <vt:vector size="6" baseType="variant">
      <vt:variant>
        <vt:lpstr>แบบอักษรที่ถูกใช้</vt:lpstr>
      </vt:variant>
      <vt:variant>
        <vt:i4>13</vt:i4>
      </vt:variant>
      <vt:variant>
        <vt:lpstr>ชุดรูปแบบ</vt:lpstr>
      </vt:variant>
      <vt:variant>
        <vt:i4>1</vt:i4>
      </vt:variant>
      <vt:variant>
        <vt:lpstr>ชื่อเรื่องภาพนิ่ง</vt:lpstr>
      </vt:variant>
      <vt:variant>
        <vt:i4>22</vt:i4>
      </vt:variant>
    </vt:vector>
  </HeadingPairs>
  <TitlesOfParts>
    <vt:vector size="36" baseType="lpstr">
      <vt:lpstr>Arial</vt:lpstr>
      <vt:lpstr>Angsana New</vt:lpstr>
      <vt:lpstr>Roboto</vt:lpstr>
      <vt:lpstr>Malgun Gothic</vt:lpstr>
      <vt:lpstr>Roboto Condensed</vt:lpstr>
      <vt:lpstr>MS PGothic</vt:lpstr>
      <vt:lpstr>Oswald</vt:lpstr>
      <vt:lpstr>Roboto Light</vt:lpstr>
      <vt:lpstr>Waffle Light</vt:lpstr>
      <vt:lpstr>TH SarabunPSK</vt:lpstr>
      <vt:lpstr>Microsoft YaHei</vt:lpstr>
      <vt:lpstr>Waffle Regular</vt:lpstr>
      <vt:lpstr>Cordia New</vt:lpstr>
      <vt:lpstr>Wolsey template</vt:lpstr>
      <vt:lpstr>งานนำเสนอ PowerPoint</vt:lpstr>
      <vt:lpstr>รายชื่อสมาชิก</vt:lpstr>
      <vt:lpstr>งานนำเสนอ PowerPoint</vt:lpstr>
      <vt:lpstr>งานนำเสนอ PowerPoint</vt:lpstr>
      <vt:lpstr>งานนำเสนอ PowerPoint</vt:lpstr>
      <vt:lpstr>Persona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DESIGN  DECISIONS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Minnie</cp:lastModifiedBy>
  <cp:revision>39</cp:revision>
  <dcterms:modified xsi:type="dcterms:W3CDTF">2018-11-09T05:52:06Z</dcterms:modified>
</cp:coreProperties>
</file>